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8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32" r:id="rId12"/>
    <p:sldId id="323" r:id="rId13"/>
    <p:sldId id="325" r:id="rId14"/>
    <p:sldId id="324" r:id="rId15"/>
    <p:sldId id="326" r:id="rId16"/>
    <p:sldId id="328" r:id="rId17"/>
    <p:sldId id="293" r:id="rId18"/>
    <p:sldId id="294" r:id="rId19"/>
    <p:sldId id="295" r:id="rId20"/>
    <p:sldId id="296" r:id="rId21"/>
    <p:sldId id="298" r:id="rId22"/>
    <p:sldId id="299" r:id="rId23"/>
    <p:sldId id="300" r:id="rId24"/>
    <p:sldId id="304" r:id="rId25"/>
    <p:sldId id="302" r:id="rId26"/>
    <p:sldId id="312" r:id="rId27"/>
    <p:sldId id="313" r:id="rId28"/>
    <p:sldId id="314" r:id="rId29"/>
    <p:sldId id="305" r:id="rId30"/>
    <p:sldId id="329" r:id="rId31"/>
    <p:sldId id="331" r:id="rId32"/>
    <p:sldId id="330" r:id="rId33"/>
    <p:sldId id="333" r:id="rId34"/>
    <p:sldId id="303" r:id="rId35"/>
    <p:sldId id="270" r:id="rId36"/>
    <p:sldId id="334" r:id="rId37"/>
    <p:sldId id="335" r:id="rId38"/>
    <p:sldId id="285" r:id="rId39"/>
    <p:sldId id="288" r:id="rId40"/>
    <p:sldId id="289" r:id="rId41"/>
    <p:sldId id="290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2D551F0-887A-6C44-A1AF-27DBE168F3BD}">
          <p14:sldIdLst>
            <p14:sldId id="256"/>
          </p14:sldIdLst>
        </p14:section>
        <p14:section name="Введение в GNN" id="{695649DD-61A1-354B-8FAB-01537D1AF9D4}">
          <p14:sldIdLst>
            <p14:sldId id="28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ROLAND 1" id="{5CCB23B1-758B-E341-B80C-55BA6C2F3EFA}">
          <p14:sldIdLst>
            <p14:sldId id="332"/>
            <p14:sldId id="323"/>
            <p14:sldId id="325"/>
            <p14:sldId id="324"/>
            <p14:sldId id="326"/>
            <p14:sldId id="328"/>
          </p14:sldIdLst>
        </p14:section>
        <p14:section name="Meta Learning" id="{FABC1ECD-979F-1A49-8245-06BEF5CE678A}">
          <p14:sldIdLst>
            <p14:sldId id="293"/>
            <p14:sldId id="294"/>
            <p14:sldId id="295"/>
            <p14:sldId id="296"/>
            <p14:sldId id="298"/>
            <p14:sldId id="299"/>
            <p14:sldId id="300"/>
            <p14:sldId id="304"/>
            <p14:sldId id="302"/>
            <p14:sldId id="312"/>
            <p14:sldId id="313"/>
            <p14:sldId id="314"/>
            <p14:sldId id="305"/>
          </p14:sldIdLst>
        </p14:section>
        <p14:section name="ROLAND 2" id="{D77E4219-5D69-7A42-B5ED-1B3377265C74}">
          <p14:sldIdLst>
            <p14:sldId id="329"/>
            <p14:sldId id="331"/>
            <p14:sldId id="330"/>
            <p14:sldId id="333"/>
            <p14:sldId id="303"/>
            <p14:sldId id="270"/>
            <p14:sldId id="334"/>
          </p14:sldIdLst>
        </p14:section>
        <p14:section name="Appendix A: TGN" id="{ACD0B67D-1518-364F-8D9A-1C8893D1DE90}">
          <p14:sldIdLst>
            <p14:sldId id="335"/>
            <p14:sldId id="285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9"/>
    <p:restoredTop sz="56129"/>
  </p:normalViewPr>
  <p:slideViewPr>
    <p:cSldViewPr snapToGrid="0">
      <p:cViewPr>
        <p:scale>
          <a:sx n="111" d="100"/>
          <a:sy n="111" d="100"/>
        </p:scale>
        <p:origin x="144" y="-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CE4C5-B08D-7D46-9B17-BF3D90221776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BAEC0-90E5-2846-B109-73A1DBE77E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22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1%80%D0%B5%D0%B4%D0%BD%D0%B5%D0%BE%D0%B1%D1%80%D0%B0%D1%82%D0%BD%D1%8B%D0%B9_%D1%80%D0%B0%D0%BD%D0%B3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131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рассмотрели т.н. </a:t>
            </a:r>
            <a:r>
              <a:rPr lang="en-US" dirty="0"/>
              <a:t>Basic Neighborhood </a:t>
            </a:r>
            <a:r>
              <a:rPr lang="en-US" dirty="0" err="1"/>
              <a:t>Normalisation</a:t>
            </a:r>
            <a:r>
              <a:rPr lang="ru-RU" dirty="0"/>
              <a:t>. Не помню чтобы я где его видел на практике, обычно пользуются другими методами. Например </a:t>
            </a:r>
            <a:r>
              <a:rPr lang="en-US" dirty="0"/>
              <a:t>GCN – Graph Convolutional Network.</a:t>
            </a:r>
            <a:r>
              <a:rPr lang="ru-RU" dirty="0"/>
              <a:t> Он отличается тем, что нет разделения между параметрами для обучения на </a:t>
            </a:r>
            <a:r>
              <a:rPr lang="ru-RU" dirty="0" err="1"/>
              <a:t>содебях</a:t>
            </a:r>
            <a:r>
              <a:rPr lang="ru-RU" dirty="0"/>
              <a:t> и параметрами для обучения на текущем узле. И для соседей и для текущего узла используется общая обучаемая матрица </a:t>
            </a:r>
            <a:r>
              <a:rPr lang="en-US" dirty="0"/>
              <a:t>W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Вообще есть разные реализации </a:t>
            </a:r>
            <a:r>
              <a:rPr lang="en-US" dirty="0"/>
              <a:t>GCN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Мы сейчас изучили основные принципы графовых сеток. Есть ли какие-то вопросы?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299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ROLAND </a:t>
            </a:r>
            <a:r>
              <a:rPr lang="ru-RU" dirty="0"/>
              <a:t>рассматриваются графы, меняющиеся во времени. Их изменение во времени представлено в виде </a:t>
            </a:r>
            <a:r>
              <a:rPr lang="en-US" dirty="0"/>
              <a:t>snapshot</a:t>
            </a:r>
            <a:r>
              <a:rPr lang="ru-RU" dirty="0"/>
              <a:t>-</a:t>
            </a:r>
            <a:r>
              <a:rPr lang="ru-RU" dirty="0" err="1"/>
              <a:t>ов</a:t>
            </a:r>
            <a:r>
              <a:rPr lang="ru-RU" dirty="0"/>
              <a:t>. У нас есть полностью состояние всего графа в первый день, во второй, в третий, и т.д. Как на картинке. </a:t>
            </a:r>
          </a:p>
          <a:p>
            <a:endParaRPr lang="ru-RU" dirty="0"/>
          </a:p>
          <a:p>
            <a:r>
              <a:rPr lang="ru-RU" dirty="0"/>
              <a:t>Одна идей авторов </a:t>
            </a:r>
            <a:r>
              <a:rPr lang="en-US" dirty="0"/>
              <a:t>ROLAND –</a:t>
            </a:r>
            <a:r>
              <a:rPr lang="ru-RU" dirty="0"/>
              <a:t> подход, позволяющий взять статическую </a:t>
            </a:r>
            <a:r>
              <a:rPr lang="ru-RU" dirty="0" err="1"/>
              <a:t>графовую</a:t>
            </a:r>
            <a:r>
              <a:rPr lang="ru-RU" dirty="0"/>
              <a:t> нейронную сеть и сконвертировать ее в динамическую </a:t>
            </a:r>
            <a:r>
              <a:rPr lang="ru-RU" dirty="0" err="1"/>
              <a:t>графовую</a:t>
            </a:r>
            <a:r>
              <a:rPr lang="ru-RU" dirty="0"/>
              <a:t> сеть.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Авторы проверяли свою архитектуру на задаче </a:t>
            </a:r>
            <a:r>
              <a:rPr lang="en-US" dirty="0"/>
              <a:t>link prediction</a:t>
            </a:r>
            <a:r>
              <a:rPr lang="ru-RU" dirty="0"/>
              <a:t>, используя метрику </a:t>
            </a:r>
            <a:r>
              <a:rPr lang="en-US" dirty="0"/>
              <a:t>MRR - </a:t>
            </a:r>
            <a:r>
              <a:rPr lang="ru-RU" b="0" i="0" u="sng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Среднеобратный ранг</a:t>
            </a:r>
            <a:r>
              <a:rPr lang="en-US" dirty="0"/>
              <a:t>. </a:t>
            </a:r>
            <a:r>
              <a:rPr lang="ru-RU" dirty="0"/>
              <a:t>Часто эту метрику используют для оценки откликов на запросы. Возьмем например три запроса: кочерга, попадья, турок.</a:t>
            </a:r>
            <a:endParaRPr lang="en-US" dirty="0"/>
          </a:p>
          <a:p>
            <a:endParaRPr lang="ru-RU" dirty="0"/>
          </a:p>
          <a:p>
            <a:r>
              <a:rPr lang="ru-RU" dirty="0"/>
              <a:t>На первый запрос мы получили выборку: </a:t>
            </a:r>
            <a:r>
              <a:rPr lang="ru-RU" dirty="0" err="1"/>
              <a:t>кочерг</a:t>
            </a:r>
            <a:r>
              <a:rPr lang="ru-RU" dirty="0"/>
              <a:t>, </a:t>
            </a:r>
            <a:r>
              <a:rPr lang="ru-RU" dirty="0" err="1"/>
              <a:t>кочергей</a:t>
            </a:r>
            <a:r>
              <a:rPr lang="ru-RU" dirty="0"/>
              <a:t>, кочерёг. Правильный ответ оказался на третьем месте. Соответственно обратный ранг равен 1/3.</a:t>
            </a:r>
          </a:p>
          <a:p>
            <a:endParaRPr lang="ru-RU" dirty="0"/>
          </a:p>
          <a:p>
            <a:r>
              <a:rPr lang="ru-RU" dirty="0"/>
              <a:t>Аналогичным образом рассчитываются обратные ранги для двух </a:t>
            </a:r>
            <a:r>
              <a:rPr lang="ru-RU" dirty="0" err="1"/>
              <a:t>дркгих</a:t>
            </a:r>
            <a:r>
              <a:rPr lang="ru-RU" dirty="0"/>
              <a:t> запросов.</a:t>
            </a:r>
          </a:p>
          <a:p>
            <a:endParaRPr lang="ru-RU" dirty="0"/>
          </a:p>
          <a:p>
            <a:r>
              <a:rPr lang="ru-RU" dirty="0"/>
              <a:t>Взяв среднее по трем обратным рангам мы получим </a:t>
            </a:r>
            <a:r>
              <a:rPr lang="ru-RU" dirty="0" err="1"/>
              <a:t>Среднеобратный</a:t>
            </a:r>
            <a:r>
              <a:rPr lang="ru-RU" dirty="0"/>
              <a:t> ранг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Оценка </a:t>
            </a:r>
            <a:r>
              <a:rPr lang="en-US" dirty="0"/>
              <a:t>Link Prediction </a:t>
            </a:r>
            <a:r>
              <a:rPr lang="ru-RU" dirty="0"/>
              <a:t>с помощью </a:t>
            </a:r>
            <a:r>
              <a:rPr lang="ru-RU" dirty="0" err="1"/>
              <a:t>среднеобратного</a:t>
            </a:r>
            <a:r>
              <a:rPr lang="ru-RU" dirty="0"/>
              <a:t> ранга проходит следующим образом. Сначала мы </a:t>
            </a:r>
            <a:r>
              <a:rPr lang="ru-RU" dirty="0" err="1"/>
              <a:t>сэмплируем</a:t>
            </a:r>
            <a:r>
              <a:rPr lang="ru-RU" dirty="0"/>
              <a:t> из </a:t>
            </a:r>
            <a:r>
              <a:rPr lang="ru-RU" dirty="0" err="1"/>
              <a:t>гарфа</a:t>
            </a:r>
            <a:r>
              <a:rPr lang="ru-RU" dirty="0"/>
              <a:t> пары узлов, чтобы сделать по ним предсказания – есть у этой пары узлов ребро или нет. Тогда в роли запросов у нас выступят пары где ребро реально есть, а ранг по этим запросам </a:t>
            </a:r>
            <a:r>
              <a:rPr lang="ru-RU" dirty="0" err="1"/>
              <a:t>бует</a:t>
            </a:r>
            <a:r>
              <a:rPr lang="ru-RU" dirty="0"/>
              <a:t> считать как </a:t>
            </a:r>
            <a:r>
              <a:rPr lang="ru-RU" dirty="0" err="1"/>
              <a:t>количесвто</a:t>
            </a:r>
            <a:r>
              <a:rPr lang="ru-RU" dirty="0"/>
              <a:t> неверных предсказаний с вероятностью больше чем у этого запроса. Взяв среднее мы получим </a:t>
            </a:r>
            <a:r>
              <a:rPr lang="ru-RU" dirty="0" err="1"/>
              <a:t>Среднеобратный</a:t>
            </a:r>
            <a:r>
              <a:rPr lang="ru-RU" dirty="0"/>
              <a:t> ранг по </a:t>
            </a:r>
            <a:r>
              <a:rPr lang="en-US" dirty="0"/>
              <a:t>Link Prediction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286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Одна из проблем, которую заметили авторы. Обработка истории в динамических графовых сетях происходит отдельно от </a:t>
            </a:r>
            <a:r>
              <a:rPr lang="en-US" dirty="0"/>
              <a:t>Message Passing </a:t>
            </a:r>
            <a:r>
              <a:rPr lang="ru-RU" dirty="0"/>
              <a:t>слоев. Например в </a:t>
            </a:r>
            <a:r>
              <a:rPr lang="en-US" dirty="0"/>
              <a:t>T-GCN </a:t>
            </a:r>
            <a:r>
              <a:rPr lang="ru-RU" dirty="0"/>
              <a:t>мы сначала кодируем информацию о графе через </a:t>
            </a:r>
            <a:r>
              <a:rPr lang="en-US" dirty="0"/>
              <a:t>GCN</a:t>
            </a:r>
            <a:r>
              <a:rPr lang="ru-RU" dirty="0"/>
              <a:t>. И только потом подаем </a:t>
            </a:r>
            <a:r>
              <a:rPr lang="ru-RU" dirty="0" err="1"/>
              <a:t>графовые</a:t>
            </a:r>
            <a:r>
              <a:rPr lang="ru-RU" dirty="0"/>
              <a:t> </a:t>
            </a:r>
            <a:r>
              <a:rPr lang="ru-RU" dirty="0" err="1"/>
              <a:t>эмбеддинги</a:t>
            </a:r>
            <a:r>
              <a:rPr lang="ru-RU" dirty="0"/>
              <a:t> на вход в </a:t>
            </a:r>
            <a:r>
              <a:rPr lang="en-US" dirty="0"/>
              <a:t>GRU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Если мы добавим какие-то продвинутые для графов вещи в слои </a:t>
            </a:r>
            <a:r>
              <a:rPr lang="en-US" dirty="0"/>
              <a:t>GCN: </a:t>
            </a:r>
            <a:r>
              <a:rPr lang="ru-RU" dirty="0"/>
              <a:t>нормализации, скип </a:t>
            </a:r>
            <a:r>
              <a:rPr lang="ru-RU" dirty="0" err="1"/>
              <a:t>коннекшн</a:t>
            </a:r>
            <a:r>
              <a:rPr lang="ru-RU" dirty="0"/>
              <a:t> и т.д. То это все равно не заденет историю (или заденет сильно опосредовано), так как мы ее рассматриваем в отрыве от графа.</a:t>
            </a:r>
            <a:endParaRPr lang="en-US" dirty="0"/>
          </a:p>
          <a:p>
            <a:endParaRPr lang="en-US" dirty="0"/>
          </a:p>
          <a:p>
            <a:r>
              <a:rPr lang="ru-RU" dirty="0"/>
              <a:t>А история тоже может быть связана с структурой графа, иметь какие-то зависимости со структурой.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55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ROLAND </a:t>
            </a:r>
            <a:r>
              <a:rPr lang="ru-RU" dirty="0"/>
              <a:t>каждый </a:t>
            </a:r>
            <a:r>
              <a:rPr lang="en-US" dirty="0"/>
              <a:t>Message Passing </a:t>
            </a:r>
            <a:r>
              <a:rPr lang="ru-RU" dirty="0"/>
              <a:t>слой корректируется специальным </a:t>
            </a:r>
            <a:r>
              <a:rPr lang="en-US" dirty="0"/>
              <a:t>Update-</a:t>
            </a:r>
            <a:r>
              <a:rPr lang="ru-RU" dirty="0"/>
              <a:t>слоем. </a:t>
            </a:r>
          </a:p>
          <a:p>
            <a:endParaRPr lang="ru-RU" dirty="0"/>
          </a:p>
          <a:p>
            <a:r>
              <a:rPr lang="ru-RU" dirty="0"/>
              <a:t>Используется определенный порядок вычислений, который авторы называют </a:t>
            </a:r>
            <a:r>
              <a:rPr lang="en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hierarchical node states 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(</a:t>
            </a:r>
            <a:r>
              <a:rPr lang="en" dirty="0"/>
              <a:t>The node embeddings </a:t>
            </a:r>
            <a:r>
              <a:rPr lang="en" b="1" dirty="0"/>
              <a:t>computed</a:t>
            </a:r>
            <a:r>
              <a:rPr lang="en" dirty="0"/>
              <a:t> in all layers characterize a given node </a:t>
            </a:r>
            <a:r>
              <a:rPr lang="en" b="1" dirty="0"/>
              <a:t>in a</a:t>
            </a:r>
            <a:r>
              <a:rPr lang="en" dirty="0"/>
              <a:t> </a:t>
            </a:r>
            <a:r>
              <a:rPr lang="en" b="1" dirty="0"/>
              <a:t>hierarchical way</a:t>
            </a:r>
            <a:r>
              <a:rPr lang="en" dirty="0"/>
              <a:t>…</a:t>
            </a:r>
            <a:r>
              <a:rPr lang="en-US" b="0" i="0" dirty="0">
                <a:solidFill>
                  <a:srgbClr val="000000"/>
                </a:solidFill>
                <a:effectLst/>
                <a:latin typeface="Lucida Grande" panose="020B0600040502020204" pitchFamily="34" charset="0"/>
              </a:rPr>
              <a:t>).</a:t>
            </a:r>
            <a:endParaRPr lang="ru-RU" dirty="0"/>
          </a:p>
          <a:p>
            <a:r>
              <a:rPr lang="ru-RU" dirty="0"/>
              <a:t>Например, если у нас имеется двуслойная </a:t>
            </a:r>
            <a:r>
              <a:rPr lang="ru-RU" dirty="0" err="1"/>
              <a:t>графовая</a:t>
            </a:r>
            <a:r>
              <a:rPr lang="ru-RU" dirty="0"/>
              <a:t> статическая сеть. То сначала данные пройдут через первый слой. Вывод первого слоя будет обновлен слоем </a:t>
            </a:r>
            <a:r>
              <a:rPr lang="en-US" dirty="0"/>
              <a:t>Update </a:t>
            </a:r>
            <a:r>
              <a:rPr lang="ru-RU" dirty="0"/>
              <a:t>от </a:t>
            </a:r>
            <a:r>
              <a:rPr lang="en-US" dirty="0"/>
              <a:t>ROLAND</a:t>
            </a:r>
            <a:r>
              <a:rPr lang="ru-RU" dirty="0"/>
              <a:t>. Затем результат </a:t>
            </a:r>
            <a:r>
              <a:rPr lang="en-US" dirty="0"/>
              <a:t>UPDATE </a:t>
            </a:r>
            <a:r>
              <a:rPr lang="ru-RU" dirty="0"/>
              <a:t>первого слоя отправится на второй </a:t>
            </a:r>
            <a:r>
              <a:rPr lang="en-US" dirty="0"/>
              <a:t>Message Passing</a:t>
            </a:r>
            <a:r>
              <a:rPr lang="ru-RU" dirty="0"/>
              <a:t> слой. И затем в </a:t>
            </a:r>
            <a:r>
              <a:rPr lang="en-US" dirty="0"/>
              <a:t>UPDATE </a:t>
            </a:r>
            <a:r>
              <a:rPr lang="ru-RU" dirty="0"/>
              <a:t>второго слоя. </a:t>
            </a:r>
          </a:p>
          <a:p>
            <a:endParaRPr lang="ru-RU" dirty="0"/>
          </a:p>
          <a:p>
            <a:r>
              <a:rPr lang="ru-RU" dirty="0"/>
              <a:t>Авторы предлагаю следующие реализации </a:t>
            </a:r>
            <a:r>
              <a:rPr lang="en-US" dirty="0"/>
              <a:t>UPDATE</a:t>
            </a:r>
            <a:r>
              <a:rPr lang="ru-RU" dirty="0"/>
              <a:t>-слоя:</a:t>
            </a:r>
          </a:p>
          <a:p>
            <a:r>
              <a:rPr lang="ru-RU" dirty="0"/>
              <a:t> - скользящее среднее, где вес это сумма ребер узла в момент </a:t>
            </a:r>
            <a:r>
              <a:rPr lang="en-US" dirty="0"/>
              <a:t>t </a:t>
            </a:r>
            <a:r>
              <a:rPr lang="ru-RU" dirty="0"/>
              <a:t>делить на сумму ребер этого же узла за все моменты времени.</a:t>
            </a:r>
          </a:p>
          <a:p>
            <a:pPr marL="171450" indent="-171450">
              <a:buFontTx/>
              <a:buChar char="-"/>
            </a:pPr>
            <a:r>
              <a:rPr lang="ru-RU" dirty="0"/>
              <a:t>Многослойный перцептрон</a:t>
            </a:r>
          </a:p>
          <a:p>
            <a:pPr marL="171450" indent="-171450">
              <a:buFontTx/>
              <a:buChar char="-"/>
            </a:pPr>
            <a:r>
              <a:rPr lang="ru-RU" dirty="0" err="1"/>
              <a:t>Реккурентная</a:t>
            </a:r>
            <a:r>
              <a:rPr lang="ru-RU" dirty="0"/>
              <a:t> сеть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812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Второй пример это сеть </a:t>
            </a:r>
            <a:r>
              <a:rPr lang="en-US" dirty="0" err="1"/>
              <a:t>EvolveGCN</a:t>
            </a:r>
            <a:r>
              <a:rPr lang="ru-RU" dirty="0"/>
              <a:t>. Здесь мы видим что Каждый слой </a:t>
            </a:r>
            <a:r>
              <a:rPr lang="en-US" dirty="0"/>
              <a:t>GCN </a:t>
            </a:r>
            <a:r>
              <a:rPr lang="ru-RU" dirty="0"/>
              <a:t>связан с </a:t>
            </a:r>
            <a:r>
              <a:rPr lang="en-US" dirty="0"/>
              <a:t>RNN, </a:t>
            </a:r>
            <a:r>
              <a:rPr lang="ru-RU" dirty="0"/>
              <a:t>например </a:t>
            </a:r>
            <a:r>
              <a:rPr lang="en-US" dirty="0"/>
              <a:t>GRU</a:t>
            </a:r>
            <a:r>
              <a:rPr lang="ru-RU" dirty="0"/>
              <a:t>. А именно, мы прогоняем каждый слой через все </a:t>
            </a:r>
            <a:r>
              <a:rPr lang="ru-RU" dirty="0" err="1"/>
              <a:t>снэпшоты</a:t>
            </a:r>
            <a:r>
              <a:rPr lang="ru-RU" dirty="0"/>
              <a:t>. Как это показано в выражении слева. Сначала прогоняем через все </a:t>
            </a:r>
            <a:r>
              <a:rPr lang="ru-RU" dirty="0" err="1"/>
              <a:t>снэпшоты</a:t>
            </a:r>
            <a:r>
              <a:rPr lang="ru-RU" dirty="0"/>
              <a:t> первый </a:t>
            </a:r>
            <a:r>
              <a:rPr lang="ru-RU" dirty="0" err="1"/>
              <a:t>сной</a:t>
            </a:r>
            <a:r>
              <a:rPr lang="ru-RU" dirty="0"/>
              <a:t> </a:t>
            </a:r>
            <a:r>
              <a:rPr lang="en-US" dirty="0"/>
              <a:t>GCN</a:t>
            </a:r>
            <a:r>
              <a:rPr lang="ru-RU" dirty="0"/>
              <a:t>, потом второй и т.д.</a:t>
            </a:r>
          </a:p>
          <a:p>
            <a:endParaRPr lang="ru-RU" dirty="0"/>
          </a:p>
          <a:p>
            <a:r>
              <a:rPr lang="ru-RU" dirty="0"/>
              <a:t>Здесь возникает другая проблема. </a:t>
            </a:r>
            <a:r>
              <a:rPr lang="en-US" dirty="0" err="1"/>
              <a:t>EvolveGCN</a:t>
            </a:r>
            <a:r>
              <a:rPr lang="en-US" dirty="0"/>
              <a:t> </a:t>
            </a:r>
            <a:r>
              <a:rPr lang="ru-RU" dirty="0" err="1"/>
              <a:t>реккурентно</a:t>
            </a:r>
            <a:r>
              <a:rPr lang="ru-RU" dirty="0"/>
              <a:t> обновляет веса </a:t>
            </a:r>
            <a:r>
              <a:rPr lang="en-US" dirty="0"/>
              <a:t>GCN</a:t>
            </a:r>
            <a:r>
              <a:rPr lang="ru-RU" dirty="0"/>
              <a:t>. </a:t>
            </a:r>
          </a:p>
          <a:p>
            <a:r>
              <a:rPr lang="ru-RU" dirty="0"/>
              <a:t>А </a:t>
            </a:r>
            <a:r>
              <a:rPr lang="en-US" dirty="0"/>
              <a:t>ROLAND </a:t>
            </a:r>
            <a:r>
              <a:rPr lang="ru-RU" dirty="0"/>
              <a:t>предлагает обновлять сами значения.</a:t>
            </a:r>
            <a:endParaRPr lang="en-US" dirty="0"/>
          </a:p>
          <a:p>
            <a:endParaRPr lang="en-US" dirty="0"/>
          </a:p>
          <a:p>
            <a:r>
              <a:rPr lang="ru-RU" dirty="0"/>
              <a:t>Авторы считаю что подход </a:t>
            </a:r>
            <a:r>
              <a:rPr lang="en-US" dirty="0" err="1"/>
              <a:t>EvolveGCN</a:t>
            </a:r>
            <a:r>
              <a:rPr lang="en-US" dirty="0"/>
              <a:t> </a:t>
            </a:r>
            <a:r>
              <a:rPr lang="ru-RU" dirty="0"/>
              <a:t>приводит к потерям памяти (по сравнению с </a:t>
            </a:r>
            <a:r>
              <a:rPr lang="en-US" dirty="0"/>
              <a:t>ROLAND</a:t>
            </a:r>
            <a:r>
              <a:rPr lang="ru-RU" dirty="0"/>
              <a:t>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940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Второе что предложили авторы это новый метод оценки.</a:t>
            </a:r>
          </a:p>
          <a:p>
            <a:endParaRPr lang="ru-RU" dirty="0"/>
          </a:p>
          <a:p>
            <a:r>
              <a:rPr lang="ru-RU" dirty="0"/>
              <a:t>Один из вариантов как можно оценить динамическую </a:t>
            </a:r>
            <a:r>
              <a:rPr lang="ru-RU" dirty="0" err="1"/>
              <a:t>графовую</a:t>
            </a:r>
            <a:r>
              <a:rPr lang="ru-RU" dirty="0"/>
              <a:t> сеть, это например первые 90% </a:t>
            </a:r>
            <a:r>
              <a:rPr lang="ru-RU" dirty="0" err="1"/>
              <a:t>снэпшотов</a:t>
            </a:r>
            <a:r>
              <a:rPr lang="ru-RU" dirty="0"/>
              <a:t> использовать для обучения. А последние 10% - для оценки. Проблема в том, что графы меняются во времени. Например число транзакций в праздники значительно выше, чем в обычно.</a:t>
            </a:r>
          </a:p>
          <a:p>
            <a:endParaRPr lang="ru-RU" dirty="0"/>
          </a:p>
          <a:p>
            <a:r>
              <a:rPr lang="ru-RU" dirty="0"/>
              <a:t>Поэтому авторы предложили другой метод оценки, называемы </a:t>
            </a:r>
            <a:r>
              <a:rPr lang="en-US" dirty="0"/>
              <a:t>Live-Update </a:t>
            </a:r>
            <a:r>
              <a:rPr lang="en-US" dirty="0" err="1"/>
              <a:t>Evoluation</a:t>
            </a:r>
            <a:r>
              <a:rPr lang="ru-RU" dirty="0"/>
              <a:t>. который можно разбить на два основных этапа:</a:t>
            </a:r>
          </a:p>
          <a:p>
            <a:pPr marL="228600" indent="-228600">
              <a:buAutoNum type="arabicPeriod"/>
            </a:pPr>
            <a:r>
              <a:rPr lang="ru-RU" dirty="0"/>
              <a:t>Обучаемся на предыдущих </a:t>
            </a:r>
            <a:r>
              <a:rPr lang="ru-RU" dirty="0" err="1"/>
              <a:t>снэпшотах</a:t>
            </a:r>
            <a:endParaRPr lang="ru-RU" dirty="0"/>
          </a:p>
          <a:p>
            <a:pPr marL="228600" indent="-228600">
              <a:buAutoNum type="arabicPeriod"/>
            </a:pPr>
            <a:r>
              <a:rPr lang="ru-RU" dirty="0" err="1"/>
              <a:t>Файн</a:t>
            </a:r>
            <a:r>
              <a:rPr lang="ru-RU" dirty="0"/>
              <a:t> </a:t>
            </a:r>
            <a:r>
              <a:rPr lang="ru-RU" dirty="0" err="1"/>
              <a:t>тюним</a:t>
            </a:r>
            <a:r>
              <a:rPr lang="ru-RU" dirty="0"/>
              <a:t> модель</a:t>
            </a:r>
          </a:p>
          <a:p>
            <a:pPr marL="228600" indent="-228600">
              <a:buAutoNum type="arabicPeriod"/>
            </a:pPr>
            <a:r>
              <a:rPr lang="ru-RU" dirty="0"/>
              <a:t>Оцениваем предсказания на новых данных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446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Текст под картинкой справа.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6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Прежде чем приступить к вводной части по </a:t>
            </a:r>
            <a:r>
              <a:rPr lang="en-US" dirty="0"/>
              <a:t>meta learning, </a:t>
            </a:r>
            <a:r>
              <a:rPr lang="ru-RU" dirty="0"/>
              <a:t>начнем с такого подхода как </a:t>
            </a:r>
            <a:r>
              <a:rPr lang="en-US" dirty="0"/>
              <a:t>transfer learning.</a:t>
            </a:r>
          </a:p>
          <a:p>
            <a:endParaRPr lang="en-US" dirty="0"/>
          </a:p>
          <a:p>
            <a:r>
              <a:rPr lang="ru-RU" dirty="0"/>
              <a:t>Идея заключается в том, что…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2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Вместо того, чтобы обучать модель с нуля, мы можем просто скачать модель, которая </a:t>
            </a:r>
            <a:r>
              <a:rPr lang="ru-RU" dirty="0" err="1"/>
              <a:t>предобучена</a:t>
            </a:r>
            <a:r>
              <a:rPr lang="ru-RU" dirty="0"/>
              <a:t> на каком-то универсальном </a:t>
            </a:r>
            <a:r>
              <a:rPr lang="ru-RU" dirty="0" err="1"/>
              <a:t>датасете</a:t>
            </a:r>
            <a:r>
              <a:rPr lang="ru-RU" dirty="0"/>
              <a:t> типа </a:t>
            </a:r>
            <a:r>
              <a:rPr lang="en-US" dirty="0"/>
              <a:t>ImageNet</a:t>
            </a:r>
            <a:r>
              <a:rPr lang="ru-RU" dirty="0"/>
              <a:t>. Либо </a:t>
            </a:r>
            <a:r>
              <a:rPr lang="ru-RU" dirty="0" err="1"/>
              <a:t>датасете</a:t>
            </a:r>
            <a:r>
              <a:rPr lang="ru-RU" dirty="0"/>
              <a:t>, который примерно близок к нашей задаче.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2666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Затем, обучаемся только на последнем слое если </a:t>
            </a:r>
            <a:r>
              <a:rPr lang="ru-RU" dirty="0" err="1"/>
              <a:t>датасет</a:t>
            </a:r>
            <a:r>
              <a:rPr lang="ru-RU" dirty="0"/>
              <a:t> очень маленький.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02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 те подумаем как строить нейросети на базе графов.</a:t>
            </a:r>
          </a:p>
          <a:p>
            <a:endParaRPr lang="ru-RU" dirty="0"/>
          </a:p>
          <a:p>
            <a:r>
              <a:rPr lang="ru-RU" dirty="0"/>
              <a:t>Первое допущение, вся </a:t>
            </a:r>
            <a:r>
              <a:rPr lang="ru-RU" dirty="0" err="1"/>
              <a:t>неграфовая</a:t>
            </a:r>
            <a:r>
              <a:rPr lang="ru-RU" dirty="0"/>
              <a:t> информация уже как-то </a:t>
            </a:r>
            <a:r>
              <a:rPr lang="ru-RU" dirty="0" err="1"/>
              <a:t>веторизированна</a:t>
            </a:r>
            <a:r>
              <a:rPr lang="ru-RU" dirty="0"/>
              <a:t>: </a:t>
            </a:r>
            <a:r>
              <a:rPr lang="ru-RU" dirty="0" err="1"/>
              <a:t>свойста</a:t>
            </a:r>
            <a:r>
              <a:rPr lang="ru-RU" dirty="0"/>
              <a:t> узлов, рёбер и т.д.</a:t>
            </a:r>
          </a:p>
          <a:p>
            <a:endParaRPr lang="ru-RU" dirty="0"/>
          </a:p>
          <a:p>
            <a:r>
              <a:rPr lang="ru-RU" dirty="0"/>
              <a:t>Слева у нас представлен некий граф. Одна из идей, которая используется в графовых сетях. Это то что при принятии решения о каком-то узле, например узле А, мы ориентируемся на представление этого узла и представление его соседей.</a:t>
            </a:r>
          </a:p>
          <a:p>
            <a:endParaRPr lang="ru-RU" dirty="0"/>
          </a:p>
          <a:p>
            <a:r>
              <a:rPr lang="ru-RU" dirty="0"/>
              <a:t>Собственно справа представлен граф вычислений,  на основе этой идеи:</a:t>
            </a:r>
          </a:p>
          <a:p>
            <a:pPr marL="171450" indent="-171450">
              <a:buFontTx/>
              <a:buChar char="-"/>
            </a:pPr>
            <a:r>
              <a:rPr lang="ru-RU" dirty="0"/>
              <a:t>Кружки это узлы, </a:t>
            </a:r>
          </a:p>
          <a:p>
            <a:pPr marL="171450" indent="-171450">
              <a:buFontTx/>
              <a:buChar char="-"/>
            </a:pPr>
            <a:r>
              <a:rPr lang="ru-RU" dirty="0"/>
              <a:t>Квадраты это некие функции агрегации, которые агрегируют информацию от соседей в виде некоего представления. В конечном счете мы получаем </a:t>
            </a:r>
            <a:r>
              <a:rPr lang="ru-RU" dirty="0" err="1"/>
              <a:t>эмбеддинг</a:t>
            </a:r>
            <a:r>
              <a:rPr lang="ru-RU" dirty="0"/>
              <a:t> для нашего узла А.</a:t>
            </a:r>
          </a:p>
          <a:p>
            <a:pPr marL="0" indent="0">
              <a:buFontTx/>
              <a:buNone/>
            </a:pPr>
            <a:endParaRPr lang="ru-RU" dirty="0"/>
          </a:p>
          <a:p>
            <a:pPr marL="0" indent="0">
              <a:buFontTx/>
              <a:buNone/>
            </a:pPr>
            <a:r>
              <a:rPr lang="ru-RU" dirty="0"/>
              <a:t>Каждая агрегация определяет свой слой, а на вход первого слоя подаются </a:t>
            </a:r>
            <a:r>
              <a:rPr lang="ru-RU" dirty="0" err="1"/>
              <a:t>неграфовые</a:t>
            </a:r>
            <a:r>
              <a:rPr lang="ru-RU" dirty="0"/>
              <a:t> признаки. В </a:t>
            </a:r>
            <a:r>
              <a:rPr lang="ru-RU" dirty="0" err="1"/>
              <a:t>даннов</a:t>
            </a:r>
            <a:r>
              <a:rPr lang="ru-RU" dirty="0"/>
              <a:t> случае они обозначены как икс с индексом узла, из которого они взяты.</a:t>
            </a:r>
            <a:endParaRPr lang="en-US" dirty="0"/>
          </a:p>
          <a:p>
            <a:pPr marL="171450" indent="-171450">
              <a:buFontTx/>
              <a:buChar char="-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762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Либо на нескольких последних слоях если размер </a:t>
            </a:r>
            <a:r>
              <a:rPr lang="ru-RU" dirty="0" err="1"/>
              <a:t>датасета</a:t>
            </a:r>
            <a:r>
              <a:rPr lang="ru-RU" dirty="0"/>
              <a:t> достаточно большой.</a:t>
            </a:r>
          </a:p>
          <a:p>
            <a:endParaRPr lang="ru-RU" dirty="0"/>
          </a:p>
          <a:p>
            <a:r>
              <a:rPr lang="ru-RU" dirty="0"/>
              <a:t>Это простой, но мощный метод. Использовать опыт, который модель получила из предыдущего </a:t>
            </a:r>
            <a:r>
              <a:rPr lang="ru-RU" dirty="0" err="1"/>
              <a:t>датасета</a:t>
            </a:r>
            <a:r>
              <a:rPr lang="ru-RU" dirty="0"/>
              <a:t>, чтобы перенести этот опыт на новую задачу. Идея в </a:t>
            </a:r>
            <a:r>
              <a:rPr lang="ru-RU" dirty="0" err="1"/>
              <a:t>переиспользоавпании</a:t>
            </a:r>
            <a:r>
              <a:rPr lang="ru-RU" dirty="0"/>
              <a:t> каких-то общих концепций, которые модель получила </a:t>
            </a:r>
            <a:r>
              <a:rPr lang="en-US" dirty="0"/>
              <a:t>ImageNet.</a:t>
            </a:r>
          </a:p>
          <a:p>
            <a:endParaRPr lang="en-US" dirty="0"/>
          </a:p>
          <a:p>
            <a:r>
              <a:rPr lang="ru-RU" dirty="0"/>
              <a:t>И еще как частный случай </a:t>
            </a:r>
            <a:r>
              <a:rPr lang="en-US" dirty="0"/>
              <a:t>Transfer Learning </a:t>
            </a:r>
            <a:r>
              <a:rPr lang="ru-RU" dirty="0"/>
              <a:t>это </a:t>
            </a:r>
            <a:r>
              <a:rPr lang="en-US" dirty="0"/>
              <a:t>Fine Tuning</a:t>
            </a:r>
            <a:r>
              <a:rPr lang="ru-RU" dirty="0"/>
              <a:t>. Когда мы вообще не </a:t>
            </a:r>
            <a:r>
              <a:rPr lang="ru-RU" dirty="0" err="1"/>
              <a:t>фризим</a:t>
            </a:r>
            <a:r>
              <a:rPr lang="ru-RU" dirty="0"/>
              <a:t> слои, а сразу </a:t>
            </a:r>
            <a:r>
              <a:rPr lang="ru-RU" dirty="0" err="1"/>
              <a:t>предобученную</a:t>
            </a:r>
            <a:r>
              <a:rPr lang="ru-RU" dirty="0"/>
              <a:t> модель целиком </a:t>
            </a:r>
            <a:r>
              <a:rPr lang="ru-RU" dirty="0" err="1"/>
              <a:t>дообучаем</a:t>
            </a:r>
            <a:r>
              <a:rPr lang="ru-RU" dirty="0"/>
              <a:t> на нашей задаче (но есть нюансы как надо </a:t>
            </a:r>
            <a:r>
              <a:rPr lang="ru-RU" dirty="0" err="1"/>
              <a:t>файн</a:t>
            </a:r>
            <a:r>
              <a:rPr lang="ru-RU" dirty="0"/>
              <a:t> </a:t>
            </a:r>
            <a:r>
              <a:rPr lang="ru-RU" dirty="0" err="1"/>
              <a:t>тюнить</a:t>
            </a:r>
            <a:r>
              <a:rPr lang="ru-RU" dirty="0"/>
              <a:t>).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20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transfer learning </a:t>
            </a:r>
            <a:r>
              <a:rPr lang="ru-RU" dirty="0"/>
              <a:t>есть проблема. Даже если мы сами </a:t>
            </a:r>
            <a:r>
              <a:rPr lang="ru-RU" dirty="0" err="1"/>
              <a:t>предобучим</a:t>
            </a:r>
            <a:r>
              <a:rPr lang="ru-RU" dirty="0"/>
              <a:t> модель каком-то большом </a:t>
            </a:r>
            <a:r>
              <a:rPr lang="en-US" dirty="0"/>
              <a:t>ImageNet</a:t>
            </a:r>
            <a:r>
              <a:rPr lang="ru-RU" dirty="0"/>
              <a:t>, мы все-равно не будем контролировать </a:t>
            </a:r>
            <a:r>
              <a:rPr lang="ru-RU" dirty="0" err="1"/>
              <a:t>наколько</a:t>
            </a:r>
            <a:r>
              <a:rPr lang="ru-RU" dirty="0"/>
              <a:t> хорошо модель обучилась общим </a:t>
            </a:r>
            <a:r>
              <a:rPr lang="ru-RU" dirty="0" err="1"/>
              <a:t>концепуиям</a:t>
            </a:r>
            <a:r>
              <a:rPr lang="ru-RU" dirty="0"/>
              <a:t>. Мы именно </a:t>
            </a:r>
            <a:r>
              <a:rPr lang="ru-RU" dirty="0" err="1"/>
              <a:t>надеямся</a:t>
            </a:r>
            <a:r>
              <a:rPr lang="ru-RU" dirty="0"/>
              <a:t> что модель смогла перенести опыт из исходной задачи в </a:t>
            </a:r>
            <a:r>
              <a:rPr lang="en-US" dirty="0"/>
              <a:t>ImageNet </a:t>
            </a:r>
            <a:r>
              <a:rPr lang="ru-RU" dirty="0"/>
              <a:t>в нашу целевую задачу.</a:t>
            </a:r>
          </a:p>
          <a:p>
            <a:endParaRPr lang="ru-RU" dirty="0"/>
          </a:p>
          <a:p>
            <a:r>
              <a:rPr lang="ru-RU" dirty="0"/>
              <a:t>В </a:t>
            </a:r>
            <a:r>
              <a:rPr lang="en-US" dirty="0"/>
              <a:t>meta learning </a:t>
            </a:r>
            <a:r>
              <a:rPr lang="ru-RU" dirty="0"/>
              <a:t>поднимается вопрос, можем ли мы оптимизировать этот процесс переноса опыта. Собственно Мета обучение занимается тем чтобы оптимизировать перенос опыта, используя метаданные о процессе обучения.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231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Мета обучение можно разбить по применению на две области.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6283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Один из примеров </a:t>
            </a:r>
            <a:r>
              <a:rPr lang="en-US" dirty="0"/>
              <a:t>Meta Reinforcement Learning</a:t>
            </a:r>
            <a:r>
              <a:rPr lang="ru-RU" dirty="0"/>
              <a:t>.</a:t>
            </a:r>
          </a:p>
          <a:p>
            <a:r>
              <a:rPr lang="ru-RU" dirty="0"/>
              <a:t>Слева изображение разных </a:t>
            </a:r>
            <a:r>
              <a:rPr lang="ru-RU" dirty="0" err="1"/>
              <a:t>роборук</a:t>
            </a:r>
            <a:r>
              <a:rPr lang="ru-RU" dirty="0"/>
              <a:t>, каждая </a:t>
            </a:r>
            <a:r>
              <a:rPr lang="ru-RU" dirty="0" err="1"/>
              <a:t>роборука</a:t>
            </a:r>
            <a:r>
              <a:rPr lang="ru-RU" dirty="0"/>
              <a:t> обучалась своей задаче.</a:t>
            </a:r>
          </a:p>
          <a:p>
            <a:endParaRPr lang="ru-RU" dirty="0"/>
          </a:p>
          <a:p>
            <a:r>
              <a:rPr lang="ru-RU" dirty="0"/>
              <a:t>Потом опыт всех </a:t>
            </a:r>
            <a:r>
              <a:rPr lang="ru-RU" dirty="0" err="1"/>
              <a:t>роборук</a:t>
            </a:r>
            <a:r>
              <a:rPr lang="ru-RU" dirty="0"/>
              <a:t> перенесли в одну. </a:t>
            </a:r>
          </a:p>
          <a:p>
            <a:endParaRPr lang="ru-RU" dirty="0"/>
          </a:p>
          <a:p>
            <a:r>
              <a:rPr lang="ru-RU" dirty="0"/>
              <a:t>И эта </a:t>
            </a:r>
            <a:r>
              <a:rPr lang="ru-RU" dirty="0" err="1"/>
              <a:t>роборука</a:t>
            </a:r>
            <a:r>
              <a:rPr lang="ru-RU" dirty="0"/>
              <a:t> стали обучать совершенно новой задаче, которой нет слева. Такая </a:t>
            </a:r>
            <a:r>
              <a:rPr lang="ru-RU" dirty="0" err="1"/>
              <a:t>предобученная</a:t>
            </a:r>
            <a:r>
              <a:rPr lang="ru-RU" dirty="0"/>
              <a:t> рука обучалась новой задаче значительно быстрее </a:t>
            </a:r>
            <a:r>
              <a:rPr lang="ru-RU" dirty="0" err="1"/>
              <a:t>чеме</a:t>
            </a:r>
            <a:r>
              <a:rPr lang="ru-RU" dirty="0"/>
              <a:t> если бы ей не передавали опыт.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551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Второй вид это </a:t>
            </a:r>
            <a:r>
              <a:rPr lang="en-US" dirty="0"/>
              <a:t>Few Shot Learning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Слева у нас есть примеры картин двух художников: Брак и </a:t>
            </a:r>
            <a:r>
              <a:rPr lang="ru-RU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Сеза́нн</a:t>
            </a:r>
            <a:r>
              <a:rPr lang="ru-RU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</a:t>
            </a:r>
            <a:endParaRPr lang="ru-RU" dirty="0"/>
          </a:p>
          <a:p>
            <a:r>
              <a:rPr lang="ru-RU" dirty="0" err="1"/>
              <a:t>Справадана</a:t>
            </a:r>
            <a:r>
              <a:rPr lang="ru-RU" dirty="0"/>
              <a:t> картина, для которой нужно определить какой художник ее написал: Брак или Сезанн.</a:t>
            </a:r>
          </a:p>
          <a:p>
            <a:r>
              <a:rPr lang="ru-RU" dirty="0"/>
              <a:t>В такой </a:t>
            </a:r>
            <a:r>
              <a:rPr lang="ru-RU" dirty="0" err="1"/>
              <a:t>посатновке</a:t>
            </a:r>
            <a:r>
              <a:rPr lang="ru-RU" dirty="0"/>
              <a:t> мы решаем задачу </a:t>
            </a:r>
            <a:r>
              <a:rPr lang="en-US" dirty="0"/>
              <a:t>2-way 3-shot Classification:</a:t>
            </a:r>
          </a:p>
          <a:p>
            <a:r>
              <a:rPr lang="en-US" dirty="0"/>
              <a:t> - 2-way </a:t>
            </a:r>
            <a:r>
              <a:rPr lang="ru-RU" dirty="0"/>
              <a:t>потому что есть всего два класса</a:t>
            </a:r>
          </a:p>
          <a:p>
            <a:r>
              <a:rPr lang="ru-RU" dirty="0"/>
              <a:t> - </a:t>
            </a:r>
            <a:r>
              <a:rPr lang="en-US" dirty="0"/>
              <a:t>3-shot </a:t>
            </a:r>
            <a:r>
              <a:rPr lang="ru-RU" dirty="0"/>
              <a:t>потому что на каждый класс </a:t>
            </a:r>
            <a:r>
              <a:rPr lang="ru-RU" dirty="0" err="1"/>
              <a:t>представвенно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619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K-shot Learning </a:t>
            </a:r>
            <a:r>
              <a:rPr lang="ru-RU" dirty="0"/>
              <a:t>значит что для каждого класса дается лишь </a:t>
            </a:r>
            <a:r>
              <a:rPr lang="en-US" dirty="0"/>
              <a:t>k </a:t>
            </a:r>
            <a:r>
              <a:rPr lang="ru-RU" dirty="0"/>
              <a:t>примеров</a:t>
            </a:r>
          </a:p>
          <a:p>
            <a:r>
              <a:rPr lang="en-US" dirty="0"/>
              <a:t>N-way classification – </a:t>
            </a:r>
            <a:r>
              <a:rPr lang="ru-RU" dirty="0"/>
              <a:t>что в задаче </a:t>
            </a:r>
            <a:r>
              <a:rPr lang="en-US" dirty="0"/>
              <a:t>N </a:t>
            </a:r>
            <a:r>
              <a:rPr lang="ru-RU" dirty="0"/>
              <a:t>классов</a:t>
            </a:r>
          </a:p>
          <a:p>
            <a:endParaRPr lang="ru-RU" dirty="0"/>
          </a:p>
          <a:p>
            <a:r>
              <a:rPr lang="ru-RU" dirty="0"/>
              <a:t>Допустим мы хотим чтобы наша метамодель могла решать задачу </a:t>
            </a:r>
            <a:r>
              <a:rPr lang="en-US" dirty="0"/>
              <a:t>k-shot N-way Classification.</a:t>
            </a:r>
          </a:p>
          <a:p>
            <a:r>
              <a:rPr lang="ru-RU" dirty="0"/>
              <a:t>Как нам приготовить данные?</a:t>
            </a:r>
          </a:p>
          <a:p>
            <a:endParaRPr lang="ru-RU" dirty="0"/>
          </a:p>
          <a:p>
            <a:r>
              <a:rPr lang="ru-RU" dirty="0"/>
              <a:t>Во-первых мы делим весь </a:t>
            </a:r>
            <a:r>
              <a:rPr lang="ru-RU" dirty="0" err="1"/>
              <a:t>датасет</a:t>
            </a:r>
            <a:r>
              <a:rPr lang="ru-RU" dirty="0"/>
              <a:t> на 2 непересекающихся множества: </a:t>
            </a:r>
            <a:r>
              <a:rPr lang="en-US" dirty="0"/>
              <a:t>meta-train</a:t>
            </a:r>
            <a:r>
              <a:rPr lang="ru-RU" dirty="0"/>
              <a:t> и </a:t>
            </a:r>
            <a:r>
              <a:rPr lang="en-US" dirty="0"/>
              <a:t>meta-test.</a:t>
            </a:r>
          </a:p>
          <a:p>
            <a:pPr marL="0" indent="0">
              <a:buFontTx/>
              <a:buNone/>
            </a:pPr>
            <a:r>
              <a:rPr lang="ru-RU" dirty="0"/>
              <a:t>Внутри каждой из этих выборок мы </a:t>
            </a:r>
            <a:r>
              <a:rPr lang="ru-RU" dirty="0" err="1"/>
              <a:t>семплируем</a:t>
            </a:r>
            <a:r>
              <a:rPr lang="ru-RU" dirty="0"/>
              <a:t> так </a:t>
            </a:r>
            <a:r>
              <a:rPr lang="ru-RU" dirty="0" err="1"/>
              <a:t>назвыаемые</a:t>
            </a:r>
            <a:r>
              <a:rPr lang="ru-RU" dirty="0"/>
              <a:t> задачи. Задача это набор из двух множеств: </a:t>
            </a:r>
            <a:r>
              <a:rPr lang="en-US" dirty="0"/>
              <a:t>support set </a:t>
            </a:r>
            <a:r>
              <a:rPr lang="ru-RU" dirty="0"/>
              <a:t>и </a:t>
            </a:r>
            <a:r>
              <a:rPr lang="en-US" dirty="0"/>
              <a:t>query set.</a:t>
            </a:r>
          </a:p>
          <a:p>
            <a:pPr marL="0" indent="0">
              <a:buFontTx/>
              <a:buNone/>
            </a:pPr>
            <a:r>
              <a:rPr lang="ru-RU" dirty="0"/>
              <a:t>В </a:t>
            </a:r>
            <a:r>
              <a:rPr lang="en-US" dirty="0"/>
              <a:t>Support Set</a:t>
            </a:r>
            <a:r>
              <a:rPr lang="ru-RU" dirty="0"/>
              <a:t> мы набираем по</a:t>
            </a:r>
            <a:r>
              <a:rPr lang="en-US" dirty="0"/>
              <a:t> k </a:t>
            </a:r>
            <a:r>
              <a:rPr lang="ru-RU" dirty="0"/>
              <a:t>примеров для для каждого класса – то есть суммарно </a:t>
            </a:r>
            <a:r>
              <a:rPr lang="en-US" dirty="0"/>
              <a:t>k*N </a:t>
            </a:r>
            <a:r>
              <a:rPr lang="ru-RU" dirty="0"/>
              <a:t>примеров</a:t>
            </a:r>
            <a:r>
              <a:rPr lang="en-US" dirty="0"/>
              <a:t>.</a:t>
            </a:r>
            <a:endParaRPr lang="ru-RU" dirty="0"/>
          </a:p>
          <a:p>
            <a:pPr marL="0" indent="0">
              <a:buFontTx/>
              <a:buNone/>
            </a:pPr>
            <a:r>
              <a:rPr lang="ru-RU" dirty="0"/>
              <a:t>В </a:t>
            </a:r>
            <a:r>
              <a:rPr lang="en-US" dirty="0"/>
              <a:t>Query Set </a:t>
            </a:r>
            <a:r>
              <a:rPr lang="ru-RU" dirty="0"/>
              <a:t>мы набираем примеры чтобы оценить качество. </a:t>
            </a:r>
          </a:p>
          <a:p>
            <a:pPr marL="0" indent="0">
              <a:buFontTx/>
              <a:buNone/>
            </a:pPr>
            <a:endParaRPr lang="ru-RU" dirty="0"/>
          </a:p>
          <a:p>
            <a:pPr marL="0" indent="0">
              <a:buFontTx/>
              <a:buNone/>
            </a:pPr>
            <a:r>
              <a:rPr lang="ru-RU" dirty="0"/>
              <a:t>То есть внутри каждой таски мы воссоздаем и решаем поставленную задачу, в нашем примере каждая </a:t>
            </a:r>
            <a:r>
              <a:rPr lang="ru-RU" dirty="0" err="1"/>
              <a:t>здача</a:t>
            </a:r>
            <a:r>
              <a:rPr lang="ru-RU" dirty="0"/>
              <a:t> будет - обучиться классификации на </a:t>
            </a:r>
            <a:r>
              <a:rPr lang="en-US" dirty="0"/>
              <a:t>N </a:t>
            </a:r>
            <a:r>
              <a:rPr lang="ru-RU" dirty="0"/>
              <a:t>классах и имея лишь </a:t>
            </a:r>
            <a:r>
              <a:rPr lang="en-US" dirty="0"/>
              <a:t>k </a:t>
            </a:r>
            <a:r>
              <a:rPr lang="ru-RU" dirty="0"/>
              <a:t>примеров для каждого класса.</a:t>
            </a:r>
          </a:p>
          <a:p>
            <a:pPr marL="0" indent="0">
              <a:buFontTx/>
              <a:buNone/>
            </a:pPr>
            <a:endParaRPr lang="ru-RU" dirty="0"/>
          </a:p>
          <a:p>
            <a:pPr marL="0" indent="0">
              <a:buFontTx/>
              <a:buNone/>
            </a:pPr>
            <a:r>
              <a:rPr lang="ru-RU" dirty="0"/>
              <a:t>Только в </a:t>
            </a:r>
            <a:r>
              <a:rPr lang="en-US" dirty="0"/>
              <a:t>meta-train </a:t>
            </a:r>
            <a:r>
              <a:rPr lang="ru-RU" dirty="0"/>
              <a:t>множестве мы решаем задачи чтобы подобрать оптимальный алгоритм обучения. А в </a:t>
            </a:r>
            <a:r>
              <a:rPr lang="en-US" dirty="0"/>
              <a:t>meta-test </a:t>
            </a:r>
            <a:r>
              <a:rPr lang="ru-RU" dirty="0"/>
              <a:t>мы решаем задачу чтобы оценить насколько хороший алгоритм обучения мы подобрали.</a:t>
            </a:r>
          </a:p>
          <a:p>
            <a:pPr marL="0" indent="0">
              <a:buFontTx/>
              <a:buNone/>
            </a:pPr>
            <a:endParaRPr lang="ru-RU" dirty="0"/>
          </a:p>
          <a:p>
            <a:r>
              <a:rPr lang="ru-RU" dirty="0"/>
              <a:t>Вопрос. Чему равны </a:t>
            </a:r>
            <a:r>
              <a:rPr lang="en-US" dirty="0"/>
              <a:t>k</a:t>
            </a:r>
            <a:r>
              <a:rPr lang="ru-RU" dirty="0"/>
              <a:t> и </a:t>
            </a:r>
            <a:r>
              <a:rPr lang="en-US" dirty="0"/>
              <a:t>N </a:t>
            </a:r>
            <a:r>
              <a:rPr lang="ru-RU" dirty="0"/>
              <a:t>на картинке?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505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Существуют разные подходы и алгоритмы как проводить мета обучение. Мы рассмотрим алгоритм </a:t>
            </a:r>
            <a:r>
              <a:rPr lang="en-US" dirty="0"/>
              <a:t>Reptile</a:t>
            </a:r>
            <a:r>
              <a:rPr lang="ru-RU" dirty="0"/>
              <a:t>, так как он используется в архитектуре </a:t>
            </a:r>
            <a:r>
              <a:rPr lang="en-US" dirty="0"/>
              <a:t>ROLAND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Для этого рассмотрим выражение наверху, которое изображает </a:t>
            </a:r>
            <a:r>
              <a:rPr lang="ru-RU" dirty="0" err="1"/>
              <a:t>файнтюнинг</a:t>
            </a:r>
            <a:r>
              <a:rPr lang="ru-RU" dirty="0"/>
              <a:t>. Тэта это веса </a:t>
            </a:r>
            <a:r>
              <a:rPr lang="ru-RU" dirty="0" err="1"/>
              <a:t>предобученной</a:t>
            </a:r>
            <a:r>
              <a:rPr lang="ru-RU" dirty="0"/>
              <a:t> модели, например на </a:t>
            </a:r>
            <a:r>
              <a:rPr lang="en-US" dirty="0"/>
              <a:t>ImageNet</a:t>
            </a:r>
            <a:r>
              <a:rPr lang="ru-RU" dirty="0"/>
              <a:t>. Фи это веса модели после </a:t>
            </a:r>
            <a:r>
              <a:rPr lang="ru-RU" dirty="0" err="1"/>
              <a:t>дообучения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Переозвучу</a:t>
            </a:r>
            <a:r>
              <a:rPr lang="ru-RU" dirty="0"/>
              <a:t> сказанную ранее проблему. Даже если мы сами </a:t>
            </a:r>
            <a:r>
              <a:rPr lang="ru-RU" dirty="0" err="1"/>
              <a:t>предобучим</a:t>
            </a:r>
            <a:r>
              <a:rPr lang="ru-RU" dirty="0"/>
              <a:t> модель каком-то большом </a:t>
            </a:r>
            <a:r>
              <a:rPr lang="en-US" dirty="0"/>
              <a:t>ImageNet</a:t>
            </a:r>
            <a:r>
              <a:rPr lang="ru-RU" dirty="0"/>
              <a:t>, мы все-равно не будем контролировать насколько модель обучилась общим концепциям. Мы именно надеемся что модель смогла перенести опыт из исходной задачи в </a:t>
            </a:r>
            <a:r>
              <a:rPr lang="en-US" dirty="0"/>
              <a:t>ImageNet </a:t>
            </a:r>
            <a:r>
              <a:rPr lang="ru-RU" dirty="0"/>
              <a:t>в нашу целевую задачу.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85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как нам взять этот процесс в свои руки?</a:t>
            </a:r>
          </a:p>
          <a:p>
            <a:r>
              <a:rPr lang="ru-RU" dirty="0"/>
              <a:t>Мы можем подобрать такой параметр Тэта, чтобы на основе него было легче адаптировать модель под поставленные задачи. </a:t>
            </a:r>
          </a:p>
          <a:p>
            <a:endParaRPr lang="ru-RU" dirty="0"/>
          </a:p>
          <a:p>
            <a:r>
              <a:rPr lang="ru-RU" dirty="0"/>
              <a:t>В выражении посередине, мы подбираем Тэта, чтобы минимизировать сумму потерь от каждой задачи</a:t>
            </a:r>
          </a:p>
          <a:p>
            <a:endParaRPr lang="ru-RU" dirty="0"/>
          </a:p>
          <a:p>
            <a:r>
              <a:rPr lang="ru-RU" dirty="0"/>
              <a:t>Оптимизация такого выражения как есть это по сути алгоритм </a:t>
            </a:r>
            <a:r>
              <a:rPr lang="en-US" dirty="0"/>
              <a:t>MAML</a:t>
            </a:r>
            <a:r>
              <a:rPr lang="ru-RU" dirty="0"/>
              <a:t>, самостоятельный метод </a:t>
            </a:r>
            <a:r>
              <a:rPr lang="ru-RU" dirty="0" err="1"/>
              <a:t>метаобучения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У этого выражения </a:t>
            </a:r>
            <a:r>
              <a:rPr lang="en-US" dirty="0"/>
              <a:t>(</a:t>
            </a:r>
            <a:r>
              <a:rPr lang="ru-RU" dirty="0"/>
              <a:t>и у </a:t>
            </a:r>
            <a:r>
              <a:rPr lang="en-US" dirty="0"/>
              <a:t>MAML) </a:t>
            </a:r>
            <a:r>
              <a:rPr lang="ru-RU" dirty="0"/>
              <a:t>есть проблема…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667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этого выражения есть проблема, при решении оптимизационной задачи мы будем получать производные второго порядка. Что довольно дорого вычислять.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Собственно, алгоритм </a:t>
            </a:r>
            <a:r>
              <a:rPr lang="en-US" dirty="0"/>
              <a:t>REPTILE</a:t>
            </a:r>
            <a:r>
              <a:rPr lang="ru-RU" dirty="0"/>
              <a:t> решает эту проблему.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886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Слева на </a:t>
            </a:r>
            <a:r>
              <a:rPr lang="ru-RU" dirty="0" err="1"/>
              <a:t>какртинке</a:t>
            </a:r>
            <a:r>
              <a:rPr lang="ru-RU" dirty="0"/>
              <a:t> представлен алгоритм </a:t>
            </a:r>
            <a:r>
              <a:rPr lang="en-US" dirty="0"/>
              <a:t>MAML </a:t>
            </a:r>
            <a:r>
              <a:rPr lang="ru-RU" dirty="0"/>
              <a:t>а справа алгоритм </a:t>
            </a:r>
            <a:r>
              <a:rPr lang="en-US" dirty="0"/>
              <a:t>Reptile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Отличия </a:t>
            </a:r>
            <a:r>
              <a:rPr lang="en-US" dirty="0"/>
              <a:t>MAML </a:t>
            </a:r>
            <a:r>
              <a:rPr lang="ru-RU" dirty="0"/>
              <a:t>и </a:t>
            </a:r>
            <a:r>
              <a:rPr lang="en-US" dirty="0"/>
              <a:t>Reptile</a:t>
            </a:r>
            <a:r>
              <a:rPr lang="ru-RU" dirty="0"/>
              <a:t>:</a:t>
            </a:r>
          </a:p>
          <a:p>
            <a:pPr marL="228600" indent="-228600">
              <a:buAutoNum type="arabicParenR"/>
            </a:pPr>
            <a:r>
              <a:rPr lang="ru-RU" dirty="0"/>
              <a:t>Нам не нужно делить задачу на</a:t>
            </a:r>
            <a:r>
              <a:rPr lang="en-US" dirty="0"/>
              <a:t> support set </a:t>
            </a:r>
            <a:r>
              <a:rPr lang="ru-RU" dirty="0"/>
              <a:t>и </a:t>
            </a:r>
            <a:r>
              <a:rPr lang="en-US" dirty="0"/>
              <a:t>query set</a:t>
            </a:r>
          </a:p>
          <a:p>
            <a:pPr marL="228600" indent="-228600">
              <a:buAutoNum type="arabicParenR"/>
            </a:pPr>
            <a:r>
              <a:rPr lang="ru-RU" dirty="0"/>
              <a:t>Вместо вычислений вторых производных, делаем просто </a:t>
            </a:r>
            <a:r>
              <a:rPr lang="en-US" dirty="0"/>
              <a:t>k </a:t>
            </a:r>
            <a:r>
              <a:rPr lang="ru-RU" dirty="0"/>
              <a:t>шагов оптимизатора и обновляем в виде разницы </a:t>
            </a:r>
          </a:p>
          <a:p>
            <a:pPr marL="228600" indent="-228600">
              <a:buAutoNum type="arabicParenR"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Внизу вырезка </a:t>
            </a:r>
            <a:r>
              <a:rPr lang="en-US" dirty="0"/>
              <a:t>Reptile</a:t>
            </a:r>
            <a:r>
              <a:rPr lang="ru-RU" dirty="0"/>
              <a:t> из статьи.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64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Мы рассмотрели граф вычислений для узла А, но вообще подобные вычисления проводятся для каждого узла.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Дальше мы нам надо решить как выглядят эти функции агрегации.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38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Зачем вообще нужно было добавлять в </a:t>
            </a:r>
            <a:r>
              <a:rPr lang="en-US" dirty="0"/>
              <a:t>ROLAND </a:t>
            </a:r>
            <a:r>
              <a:rPr lang="ru-RU" dirty="0"/>
              <a:t>мета обучение?</a:t>
            </a:r>
          </a:p>
          <a:p>
            <a:endParaRPr lang="ru-RU" dirty="0"/>
          </a:p>
          <a:p>
            <a:r>
              <a:rPr lang="ru-RU" dirty="0"/>
              <a:t>Авторы говорят что можно было бы просто брать веса от предыдущего </a:t>
            </a:r>
            <a:r>
              <a:rPr lang="ru-RU" dirty="0" err="1"/>
              <a:t>снэпшота</a:t>
            </a:r>
            <a:r>
              <a:rPr lang="ru-RU" dirty="0"/>
              <a:t> и </a:t>
            </a:r>
            <a:r>
              <a:rPr lang="ru-RU" dirty="0" err="1"/>
              <a:t>файнтюнить</a:t>
            </a:r>
            <a:r>
              <a:rPr lang="ru-RU" dirty="0"/>
              <a:t> на текущем. Но опираться на опыт предыдущего </a:t>
            </a:r>
            <a:r>
              <a:rPr lang="ru-RU" dirty="0" err="1"/>
              <a:t>снэпшота</a:t>
            </a:r>
            <a:r>
              <a:rPr lang="ru-RU" dirty="0"/>
              <a:t> не всегда оптимально.</a:t>
            </a:r>
          </a:p>
          <a:p>
            <a:endParaRPr lang="ru-RU" dirty="0"/>
          </a:p>
          <a:p>
            <a:r>
              <a:rPr lang="ru-RU" dirty="0"/>
              <a:t>Например, оптимальная модель для данных за пятницу может значительно отличаться от оптимальной модели для субботы.</a:t>
            </a:r>
          </a:p>
          <a:p>
            <a:endParaRPr lang="ru-RU" dirty="0"/>
          </a:p>
          <a:p>
            <a:r>
              <a:rPr lang="ru-RU" dirty="0"/>
              <a:t>Поэтому было решено использовать мета обучение.</a:t>
            </a:r>
          </a:p>
          <a:p>
            <a:endParaRPr lang="ru-RU" dirty="0"/>
          </a:p>
          <a:p>
            <a:r>
              <a:rPr lang="ru-RU" dirty="0"/>
              <a:t>Перейдем к результатам.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628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Первое – </a:t>
            </a:r>
            <a:r>
              <a:rPr lang="en-US" dirty="0"/>
              <a:t>ROLAND </a:t>
            </a:r>
            <a:r>
              <a:rPr lang="ru-RU" dirty="0"/>
              <a:t>оказался более приспособленным к большим объемам данных, чем ряд </a:t>
            </a:r>
            <a:r>
              <a:rPr lang="ru-RU" dirty="0" err="1"/>
              <a:t>бейзлайновых</a:t>
            </a:r>
            <a:r>
              <a:rPr lang="ru-RU" dirty="0"/>
              <a:t> моделей</a:t>
            </a:r>
            <a:r>
              <a:rPr lang="en-US" dirty="0"/>
              <a:t>. </a:t>
            </a:r>
            <a:r>
              <a:rPr lang="ru-RU" dirty="0"/>
              <a:t>Многие модели не получилось оценить, так как они падали из-за нехватки памяти.</a:t>
            </a:r>
          </a:p>
          <a:p>
            <a:endParaRPr lang="ru-RU" dirty="0"/>
          </a:p>
          <a:p>
            <a:r>
              <a:rPr lang="ru-RU" dirty="0"/>
              <a:t>Второе – когда авторы запустили </a:t>
            </a:r>
            <a:r>
              <a:rPr lang="ru-RU" dirty="0" err="1"/>
              <a:t>бейзлайновые</a:t>
            </a:r>
            <a:r>
              <a:rPr lang="ru-RU" dirty="0"/>
              <a:t> модели на своем методе обучения, то модели стали показывать более хорошие метрики и стали более приспособленными к большим объемам данных.</a:t>
            </a:r>
          </a:p>
          <a:p>
            <a:endParaRPr lang="ru-RU" dirty="0"/>
          </a:p>
          <a:p>
            <a:r>
              <a:rPr lang="ru-RU" dirty="0"/>
              <a:t>Третье – </a:t>
            </a:r>
            <a:r>
              <a:rPr lang="en-US" dirty="0"/>
              <a:t>Roland </a:t>
            </a:r>
            <a:r>
              <a:rPr lang="ru-RU" dirty="0"/>
              <a:t>превосходит по метрикам другие модели.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217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авторы на каждом </a:t>
            </a:r>
            <a:r>
              <a:rPr lang="ru-RU" dirty="0" err="1"/>
              <a:t>датасете</a:t>
            </a:r>
            <a:r>
              <a:rPr lang="ru-RU" dirty="0"/>
              <a:t> оценивали эффективность мета обучения.</a:t>
            </a:r>
          </a:p>
          <a:p>
            <a:r>
              <a:rPr lang="ru-RU" dirty="0"/>
              <a:t>Они запускали алгоритм обучения с разными альфа: 0.1, 0.2, … 1. Всего перебирали 10 значений и выбиралось лучшее.</a:t>
            </a:r>
          </a:p>
          <a:p>
            <a:endParaRPr lang="ru-RU" dirty="0"/>
          </a:p>
          <a:p>
            <a:r>
              <a:rPr lang="ru-RU" dirty="0"/>
              <a:t>В таблице мы видим на сколько мета обучение повышало средневзвешенный ранг по сравнению с обычным обучением.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4783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алгоритме </a:t>
            </a:r>
            <a:r>
              <a:rPr lang="en-US" dirty="0"/>
              <a:t>Live-Update Evaluate </a:t>
            </a:r>
            <a:r>
              <a:rPr lang="ru-RU" dirty="0"/>
              <a:t>есть цикл где мы проводили </a:t>
            </a:r>
            <a:r>
              <a:rPr lang="en" dirty="0"/>
              <a:t>retraining</a:t>
            </a:r>
            <a:r>
              <a:rPr lang="ru-RU" dirty="0"/>
              <a:t> модели на исторических данных. Здесь замерялась эффективность этого </a:t>
            </a:r>
            <a:r>
              <a:rPr lang="en" dirty="0"/>
              <a:t>retraining-</a:t>
            </a:r>
            <a:r>
              <a:rPr lang="ru-RU" dirty="0"/>
              <a:t>а. Синее это </a:t>
            </a:r>
            <a:r>
              <a:rPr lang="en" dirty="0"/>
              <a:t>retraining</a:t>
            </a:r>
            <a:r>
              <a:rPr lang="ru-RU" dirty="0"/>
              <a:t> на протяжении всех </a:t>
            </a:r>
            <a:r>
              <a:rPr lang="ru-RU" dirty="0" err="1"/>
              <a:t>снэпшотов</a:t>
            </a:r>
            <a:r>
              <a:rPr lang="ru-RU" dirty="0"/>
              <a:t>, а оранжевое это </a:t>
            </a:r>
            <a:r>
              <a:rPr lang="en" dirty="0"/>
              <a:t>retraining</a:t>
            </a:r>
            <a:r>
              <a:rPr lang="ru-RU" dirty="0"/>
              <a:t> только на первых 25% от всех </a:t>
            </a:r>
            <a:r>
              <a:rPr lang="ru-RU" dirty="0" err="1"/>
              <a:t>снэпшотов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Видим что </a:t>
            </a:r>
            <a:r>
              <a:rPr lang="en" dirty="0"/>
              <a:t>retraining</a:t>
            </a:r>
            <a:r>
              <a:rPr lang="ru-RU" dirty="0"/>
              <a:t> действительно эффективен.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341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также замерялось дает ли преимущество применение разных техник на </a:t>
            </a:r>
            <a:r>
              <a:rPr lang="ru-RU" dirty="0" err="1"/>
              <a:t>графовой</a:t>
            </a:r>
            <a:r>
              <a:rPr lang="ru-RU" dirty="0"/>
              <a:t> сети, а именно </a:t>
            </a:r>
            <a:r>
              <a:rPr lang="en-US" dirty="0"/>
              <a:t>Batch Norm, Skip connection, </a:t>
            </a:r>
            <a:r>
              <a:rPr lang="ru-RU" dirty="0"/>
              <a:t>разные методы агрегации. Видим что применение этих методов действительно может положительно влиять на качество обучения.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5815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7645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371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</a:t>
            </a:r>
            <a:r>
              <a:rPr lang="en-US" dirty="0"/>
              <a:t>TGN </a:t>
            </a:r>
            <a:r>
              <a:rPr lang="ru-RU" dirty="0"/>
              <a:t>есть особенность, поскольку она была создана для описания социальных сетей, то все описывается в виде событий. </a:t>
            </a:r>
            <a:endParaRPr lang="en-US" dirty="0"/>
          </a:p>
          <a:p>
            <a:endParaRPr lang="en-US" dirty="0"/>
          </a:p>
          <a:p>
            <a:r>
              <a:rPr lang="ru-RU" dirty="0"/>
              <a:t>У нас есть два типа событий: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ru-RU" dirty="0"/>
              <a:t>Уравнения (1) от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го узла к </a:t>
            </a:r>
            <a:r>
              <a:rPr lang="en-US" dirty="0"/>
              <a:t>j-</a:t>
            </a:r>
            <a:r>
              <a:rPr lang="ru-RU" dirty="0" err="1"/>
              <a:t>му</a:t>
            </a:r>
            <a:r>
              <a:rPr lang="ru-RU" dirty="0"/>
              <a:t> в момент времени </a:t>
            </a:r>
            <a:r>
              <a:rPr lang="en-US" dirty="0"/>
              <a:t>t, </a:t>
            </a:r>
            <a:r>
              <a:rPr lang="ru-RU" dirty="0"/>
              <a:t>это и есть ребра графа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ru-RU" dirty="0"/>
              <a:t>Уравнение (2) это </a:t>
            </a:r>
            <a:r>
              <a:rPr lang="en-US" dirty="0"/>
              <a:t>node level event </a:t>
            </a:r>
            <a:r>
              <a:rPr lang="ru-RU" dirty="0"/>
              <a:t>событие которое относится только к какому-то одному ребру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Сначала мы берем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ru-RU" dirty="0"/>
              <a:t>последние доступные состояния узлов – </a:t>
            </a:r>
            <a:r>
              <a:rPr lang="en-US" dirty="0"/>
              <a:t>s[</a:t>
            </a:r>
            <a:r>
              <a:rPr lang="en-US" dirty="0" err="1"/>
              <a:t>i</a:t>
            </a:r>
            <a:r>
              <a:rPr lang="en-US" dirty="0"/>
              <a:t>](t-) , s[j](t-)</a:t>
            </a:r>
            <a:r>
              <a:rPr lang="ru-RU" dirty="0"/>
              <a:t> (</a:t>
            </a:r>
            <a:r>
              <a:rPr lang="en-US" dirty="0"/>
              <a:t>t- </a:t>
            </a:r>
            <a:r>
              <a:rPr lang="ru-RU" dirty="0"/>
              <a:t>это последний момент времени до </a:t>
            </a:r>
            <a:r>
              <a:rPr lang="en-US" dirty="0"/>
              <a:t>t, </a:t>
            </a:r>
            <a:r>
              <a:rPr lang="ru-RU" dirty="0"/>
              <a:t>мы не можем взять </a:t>
            </a:r>
            <a:r>
              <a:rPr lang="en-US" dirty="0"/>
              <a:t>s[</a:t>
            </a:r>
            <a:r>
              <a:rPr lang="en-US" dirty="0" err="1"/>
              <a:t>i</a:t>
            </a:r>
            <a:r>
              <a:rPr lang="en-US" dirty="0"/>
              <a:t>](t) , s[j](t)</a:t>
            </a:r>
            <a:r>
              <a:rPr lang="ru-RU" dirty="0"/>
              <a:t> так как это заглядывание в будущее)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ru-RU" dirty="0"/>
              <a:t>Информацию сколько прошло времени</a:t>
            </a:r>
          </a:p>
          <a:p>
            <a:pPr marL="171450" indent="-171450">
              <a:buFontTx/>
              <a:buChar char="-"/>
            </a:pPr>
            <a:r>
              <a:rPr lang="ru-RU" dirty="0"/>
              <a:t>И </a:t>
            </a:r>
            <a:r>
              <a:rPr lang="en-US" dirty="0"/>
              <a:t>e[</a:t>
            </a:r>
            <a:r>
              <a:rPr lang="en-US" dirty="0" err="1"/>
              <a:t>i,j</a:t>
            </a:r>
            <a:r>
              <a:rPr lang="en-US" dirty="0"/>
              <a:t>](t) -</a:t>
            </a:r>
            <a:r>
              <a:rPr lang="ru-RU" dirty="0"/>
              <a:t> т.н. взаимодействие от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ru-RU" dirty="0"/>
              <a:t>го узла к </a:t>
            </a:r>
            <a:r>
              <a:rPr lang="en-US" dirty="0"/>
              <a:t>j-</a:t>
            </a:r>
            <a:r>
              <a:rPr lang="ru-RU" dirty="0" err="1"/>
              <a:t>му</a:t>
            </a:r>
            <a:r>
              <a:rPr lang="ru-RU" dirty="0"/>
              <a:t> в момент времени </a:t>
            </a:r>
            <a:r>
              <a:rPr lang="en-US" dirty="0"/>
              <a:t>t</a:t>
            </a:r>
          </a:p>
          <a:p>
            <a:pPr marL="0" indent="0">
              <a:buFontTx/>
              <a:buNone/>
            </a:pPr>
            <a:r>
              <a:rPr lang="ru-RU" dirty="0"/>
              <a:t>И прогоняем их через </a:t>
            </a:r>
            <a:r>
              <a:rPr lang="en-US" dirty="0"/>
              <a:t>msg[n]</a:t>
            </a:r>
            <a:r>
              <a:rPr lang="ru-RU" dirty="0"/>
              <a:t> нашу </a:t>
            </a:r>
            <a:r>
              <a:rPr lang="en-US" dirty="0"/>
              <a:t>message function</a:t>
            </a:r>
            <a:r>
              <a:rPr lang="ru-RU" dirty="0"/>
              <a:t>, которая может быть на выбор:</a:t>
            </a:r>
          </a:p>
          <a:p>
            <a:pPr marL="0" indent="0">
              <a:buFontTx/>
              <a:buNone/>
            </a:pPr>
            <a:r>
              <a:rPr lang="ru-RU" dirty="0"/>
              <a:t>- обучаемая функция, то есть Многослойный Перцептрон</a:t>
            </a:r>
          </a:p>
          <a:p>
            <a:pPr marL="0" indent="0">
              <a:buFontTx/>
              <a:buNone/>
            </a:pPr>
            <a:r>
              <a:rPr lang="ru-RU" dirty="0"/>
              <a:t>- </a:t>
            </a:r>
            <a:r>
              <a:rPr lang="en-US" dirty="0"/>
              <a:t>Identity function - </a:t>
            </a:r>
            <a:r>
              <a:rPr lang="ru-RU" dirty="0"/>
              <a:t>передаем эти вектора как есть, просто </a:t>
            </a:r>
            <a:r>
              <a:rPr lang="ru-RU" dirty="0" err="1"/>
              <a:t>законкатенировав</a:t>
            </a:r>
            <a:r>
              <a:rPr lang="ru-RU" dirty="0"/>
              <a:t> в один большой, например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Таким образом мы получили сообщение </a:t>
            </a:r>
            <a:r>
              <a:rPr lang="en-US" dirty="0"/>
              <a:t>m[</a:t>
            </a:r>
            <a:r>
              <a:rPr lang="en-US" dirty="0" err="1"/>
              <a:t>i</a:t>
            </a:r>
            <a:r>
              <a:rPr lang="en-US" dirty="0"/>
              <a:t>](t), m[j](t)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7121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мы агрегируем сообщения. Если к какому-то узлу пришло несколько сообщений, мы агрегируем их в одно.</a:t>
            </a:r>
          </a:p>
          <a:p>
            <a:r>
              <a:rPr lang="ru-RU" dirty="0"/>
              <a:t>Авторы предлагаю следующие функции агрегации:</a:t>
            </a:r>
          </a:p>
          <a:p>
            <a:pPr marL="171450" indent="-171450">
              <a:buFontTx/>
              <a:buChar char="-"/>
            </a:pPr>
            <a:r>
              <a:rPr lang="ru-RU" dirty="0"/>
              <a:t>Среднее</a:t>
            </a:r>
          </a:p>
          <a:p>
            <a:pPr marL="171450" indent="-171450">
              <a:buFontTx/>
              <a:buChar char="-"/>
            </a:pPr>
            <a:r>
              <a:rPr lang="ru-RU" dirty="0"/>
              <a:t>Оставляем только самое свежее сообщение </a:t>
            </a:r>
          </a:p>
          <a:p>
            <a:pPr marL="171450" indent="-171450">
              <a:buFontTx/>
              <a:buChar char="-"/>
            </a:pPr>
            <a:r>
              <a:rPr lang="ru-RU" dirty="0"/>
              <a:t>Что в потенциале тоже можно придумать </a:t>
            </a:r>
            <a:r>
              <a:rPr lang="en-US" dirty="0"/>
              <a:t>learnable function, </a:t>
            </a:r>
            <a:r>
              <a:rPr lang="ru-RU" dirty="0"/>
              <a:t>но они решили это оставить для последующих исследований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7916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мы агрегируем сообщения. Если к какому-то узлу пришло несколько сообщений, мы </a:t>
            </a:r>
            <a:r>
              <a:rPr lang="ru-RU" dirty="0" err="1"/>
              <a:t>аггрегируем</a:t>
            </a:r>
            <a:r>
              <a:rPr lang="ru-RU" dirty="0"/>
              <a:t> их в одно.</a:t>
            </a:r>
          </a:p>
          <a:p>
            <a:r>
              <a:rPr lang="ru-RU" dirty="0"/>
              <a:t>Авторы предлагаю следующие функции агрегации:</a:t>
            </a:r>
          </a:p>
          <a:p>
            <a:pPr marL="171450" indent="-171450">
              <a:buFontTx/>
              <a:buChar char="-"/>
            </a:pPr>
            <a:r>
              <a:rPr lang="ru-RU" dirty="0"/>
              <a:t>Среднее</a:t>
            </a:r>
          </a:p>
          <a:p>
            <a:pPr marL="171450" indent="-171450">
              <a:buFontTx/>
              <a:buChar char="-"/>
            </a:pPr>
            <a:r>
              <a:rPr lang="ru-RU" dirty="0"/>
              <a:t>Оставляем только самое свежее сообщение </a:t>
            </a:r>
          </a:p>
          <a:p>
            <a:pPr marL="171450" indent="-171450">
              <a:buFontTx/>
              <a:buChar char="-"/>
            </a:pPr>
            <a:r>
              <a:rPr lang="ru-RU" dirty="0"/>
              <a:t>Что в потенциале тоже можно придумать </a:t>
            </a:r>
            <a:r>
              <a:rPr lang="en-US" dirty="0"/>
              <a:t>learnable function, </a:t>
            </a:r>
            <a:r>
              <a:rPr lang="ru-RU" dirty="0"/>
              <a:t>но они решили это оставить для последующих исследований</a:t>
            </a:r>
          </a:p>
          <a:p>
            <a:pPr marL="171450" indent="-171450">
              <a:buFontTx/>
              <a:buChar char="-"/>
            </a:pPr>
            <a:endParaRPr lang="ru-RU" dirty="0"/>
          </a:p>
          <a:p>
            <a:pPr marL="171450" indent="-171450">
              <a:buFontTx/>
              <a:buChar char="-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96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Первый базовый подход</a:t>
            </a:r>
            <a:r>
              <a:rPr lang="en-US" dirty="0"/>
              <a:t> </a:t>
            </a:r>
            <a:r>
              <a:rPr lang="ru-RU" dirty="0"/>
              <a:t>как задать агрегации это давайте рассматривать агрегации как </a:t>
            </a:r>
            <a:r>
              <a:rPr lang="en-US" dirty="0"/>
              <a:t>full connected layers</a:t>
            </a:r>
            <a:r>
              <a:rPr lang="ru-RU" dirty="0"/>
              <a:t> от соседей.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7204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мы уже по известной нам схеме проводим </a:t>
            </a:r>
            <a:r>
              <a:rPr lang="ru-RU" dirty="0" err="1"/>
              <a:t>графовые</a:t>
            </a:r>
            <a:r>
              <a:rPr lang="ru-RU" dirty="0"/>
              <a:t> свертки для получения эмбеддингов узлов.</a:t>
            </a:r>
          </a:p>
          <a:p>
            <a:r>
              <a:rPr lang="ru-RU" dirty="0"/>
              <a:t>А имея </a:t>
            </a:r>
            <a:r>
              <a:rPr lang="ru-RU" dirty="0" err="1"/>
              <a:t>эмбеддинги</a:t>
            </a:r>
            <a:r>
              <a:rPr lang="ru-RU" dirty="0"/>
              <a:t> уже можно использовать обычные для решения задач методы, не задумываясь о </a:t>
            </a:r>
            <a:r>
              <a:rPr lang="ru-RU" dirty="0" err="1"/>
              <a:t>графовой</a:t>
            </a:r>
            <a:r>
              <a:rPr lang="ru-RU" dirty="0"/>
              <a:t> структуре</a:t>
            </a:r>
            <a:r>
              <a:rPr lang="en-US" dirty="0"/>
              <a:t>. </a:t>
            </a:r>
            <a:endParaRPr lang="ru-RU" dirty="0"/>
          </a:p>
          <a:p>
            <a:endParaRPr lang="ru-RU" dirty="0"/>
          </a:p>
          <a:p>
            <a:r>
              <a:rPr lang="ru-RU" dirty="0"/>
              <a:t>Единственное место, где </a:t>
            </a:r>
            <a:r>
              <a:rPr lang="ru-RU" dirty="0" err="1"/>
              <a:t>учитыввается</a:t>
            </a:r>
            <a:r>
              <a:rPr lang="ru-RU" dirty="0"/>
              <a:t> история это функция </a:t>
            </a:r>
            <a:r>
              <a:rPr lang="en-US" dirty="0"/>
              <a:t>mem </a:t>
            </a:r>
            <a:r>
              <a:rPr lang="ru-RU" dirty="0"/>
              <a:t>из предыдущего шага, которую предлагается </a:t>
            </a:r>
            <a:r>
              <a:rPr lang="ru-RU" dirty="0" err="1"/>
              <a:t>имплементированть</a:t>
            </a:r>
            <a:r>
              <a:rPr lang="ru-RU" dirty="0"/>
              <a:t> либо как </a:t>
            </a:r>
            <a:r>
              <a:rPr lang="ru-RU" dirty="0" err="1"/>
              <a:t>средее</a:t>
            </a:r>
            <a:r>
              <a:rPr lang="ru-RU" dirty="0"/>
              <a:t> либо как выбор самого свежего сообщения. </a:t>
            </a:r>
          </a:p>
          <a:p>
            <a:endParaRPr lang="ru-RU" dirty="0"/>
          </a:p>
          <a:p>
            <a:r>
              <a:rPr lang="ru-RU" dirty="0"/>
              <a:t>История снова отделена от </a:t>
            </a:r>
            <a:r>
              <a:rPr lang="en-US" dirty="0"/>
              <a:t>Message Passing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29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Нулевой слой </a:t>
            </a:r>
            <a:r>
              <a:rPr lang="ru-RU" dirty="0" err="1"/>
              <a:t>нейронки</a:t>
            </a:r>
            <a:r>
              <a:rPr lang="ru-RU" dirty="0"/>
              <a:t> это просто фичи узла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355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того, чтобы построить </a:t>
            </a:r>
            <a:r>
              <a:rPr lang="en-US" dirty="0"/>
              <a:t>k-</a:t>
            </a:r>
            <a:r>
              <a:rPr lang="ru-RU" dirty="0" err="1"/>
              <a:t>ый</a:t>
            </a:r>
            <a:r>
              <a:rPr lang="ru-RU" dirty="0"/>
              <a:t> слой для </a:t>
            </a:r>
            <a:r>
              <a:rPr lang="ru-RU" dirty="0" err="1"/>
              <a:t>эмбеддинга</a:t>
            </a:r>
            <a:r>
              <a:rPr lang="ru-RU" dirty="0"/>
              <a:t> вершины </a:t>
            </a:r>
            <a:r>
              <a:rPr lang="en-US" dirty="0"/>
              <a:t>v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48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Нужно перемножить обучаемую матрицу весов </a:t>
            </a:r>
            <a:r>
              <a:rPr lang="en-US" dirty="0"/>
              <a:t>W[k] </a:t>
            </a:r>
            <a:r>
              <a:rPr lang="ru-RU" dirty="0"/>
              <a:t>и среднее по </a:t>
            </a:r>
            <a:r>
              <a:rPr lang="ru-RU" dirty="0" err="1"/>
              <a:t>эмбеддингам</a:t>
            </a:r>
            <a:r>
              <a:rPr lang="ru-RU" dirty="0"/>
              <a:t> соседей с предыдущего слоя.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390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Плюс обучаемая матрица весов </a:t>
            </a:r>
            <a:r>
              <a:rPr lang="en-US" dirty="0"/>
              <a:t>B[k] </a:t>
            </a:r>
            <a:r>
              <a:rPr lang="ru-RU" dirty="0"/>
              <a:t>умножить на </a:t>
            </a:r>
            <a:r>
              <a:rPr lang="ru-RU" dirty="0" err="1"/>
              <a:t>эмбединг</a:t>
            </a:r>
            <a:r>
              <a:rPr lang="ru-RU" dirty="0"/>
              <a:t> самого узла </a:t>
            </a:r>
            <a:r>
              <a:rPr lang="en-US" dirty="0"/>
              <a:t>v </a:t>
            </a:r>
            <a:r>
              <a:rPr lang="ru-RU" dirty="0"/>
              <a:t>с предыдущего слоя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277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 пока не дойдем до узла к-большое. Это и будет искомое представление – вывод нашей </a:t>
            </a:r>
            <a:r>
              <a:rPr lang="ru-RU" dirty="0" err="1"/>
              <a:t>графовой</a:t>
            </a:r>
            <a:r>
              <a:rPr lang="ru-RU" dirty="0"/>
              <a:t> </a:t>
            </a:r>
            <a:r>
              <a:rPr lang="ru-RU" dirty="0" err="1"/>
              <a:t>нейронки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6BAEC0-90E5-2846-B109-73A1DBE77E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120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6D26B0-14BF-A747-804E-D69F650CC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69FF0A-B773-D051-9C88-75200C91C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B1B4AB-F458-C07E-C921-E4EAF2645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09ED31-DD0B-7314-76D7-1F9F3F3EB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CC3A3D-B0C1-1068-2781-8EE24C7B2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8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11A30F-3079-9556-4B9C-C9C946BC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1EC2622-29E8-B7EE-2F77-C99727251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2B5D9E-8280-A625-71A1-D713A39E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C849CB-DF4E-9D5D-94F4-2CCB8819D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D51884-376F-8552-68A2-C1ED2BFF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6417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1434E14-7CD5-3C4F-DB36-E9CFB8DA35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48342C7-3283-AE10-4A8C-9AB8301FA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37784F-C95A-34EE-7AFD-9C3DB633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613632-A2AE-8CAA-59D3-46262F644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119498-7362-DDD5-AC8C-4AE227BA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3800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121EA-484A-8612-6D9C-8A4D8229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6EC871-C14A-FF4E-A705-D99264BA7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4F2738-317A-A13A-EDD1-EF34DA735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407A85-28F3-E30B-B091-3A17C6B4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0E96B1-3E70-A55F-5961-9811FA85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13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C0C73A-AC83-C4F9-8791-676AAE79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EB199E-1693-6C05-4624-3B56398F9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1ADC78-20FE-DF6A-0A73-1EAC7AE8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9D6F7-8252-2CAC-4737-02F80F92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F4CB412-99F8-1DAD-AFBA-00CF7458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21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BD5966-9764-4E67-7494-02392E4F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EF8191-CEFC-987B-B64F-2F268EE85B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429541-F098-7064-474D-EFEEF926E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7D8A22-7797-6B04-065B-B88EE971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30205D-C49E-43BF-5D33-BC9D9CCC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3030B87-1ECB-3D53-C292-D331057D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711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918EC8-225A-CBDF-B5C0-713B9731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4543D4-9530-94AB-AFBD-F067FBB8D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CCD041-A5A8-D881-FBF4-3908FD5AC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A37232-01D6-A029-7E0F-49A78C765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3D73BA-8CF7-EFD9-B983-C1B4696D8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A7B176A-67C9-457A-AA39-0184E581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94ED51A-01DB-AA0B-69F3-2596393D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D7F20EC-7BFD-5CF8-EF27-BBE645BE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878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A1B530-9B19-6AC0-A9F8-84AD88AD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FA6E286-4A9C-398E-3095-4CEDE1A4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97DE4CA-4923-4921-8BED-F1886491F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B05C61-8F25-240B-B6D3-B4F1FCA1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52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06C7093-8198-42C5-242A-2CBD5238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BAFFE2-DF61-1251-848A-9851FCD0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8C69F7-C2EA-8C87-6062-7AB39E443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09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B6B7E-83EC-8487-CADF-516F112D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A18305-E14A-E1CB-71CB-6842C6F29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5A92BD-A344-035E-0D61-F9600F1EA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5FC5ED-4A4D-8F41-BE3B-18AE25D6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9823E12-6608-FF08-3AE8-0075ECB12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AF6328-9E04-40AE-0FA8-A5C8E2D5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0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70552-6563-559A-A659-83675DF7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A49EC12-44E4-F11E-EA55-2C444EABA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5F4B6C3-7C25-FDF7-2484-B0EF12F1D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3C4E20-DE08-54EB-CA22-CCF6D7FA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7FEDF2-E9FD-E1BB-4A5A-5D20A2EF0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C27C73-BD39-F543-371B-087955A6F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1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843FBE-003C-B36B-F294-AE2A5C83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062DE0-A329-9C44-4D1B-0B3A245FC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0645F7-DFF8-2A97-5F29-66BF12A1E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A8EA8-DE59-E540-95AB-BE98EC5D4758}" type="datetimeFigureOut">
              <a:rPr lang="ru-RU" smtClean="0"/>
              <a:t>08.07.2023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2D7A52-CD64-FE5B-EAC7-414E66E5F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F28F87-EC3C-16F6-00A0-89B83716A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199F-595D-454E-982B-B05FA37ACA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09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arxiv.org/abs/1902.10191" TargetMode="Externa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hyperlink" Target="https://habr.com/ru/companies/sberbank/articles/649609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803.02999" TargetMode="External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s330.stanford.edu/" TargetMode="External"/><Relationship Id="rId7" Type="http://schemas.openxmlformats.org/officeDocument/2006/relationships/hyperlink" Target="https://arxiv.org/abs/1605.06065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ence.sciencemag.org/content/350/6266/1332" TargetMode="External"/><Relationship Id="rId5" Type="http://schemas.openxmlformats.org/officeDocument/2006/relationships/hyperlink" Target="https://github.com/sudharsan13296/Hands-On-Meta-Learning-With-Python" TargetMode="External"/><Relationship Id="rId4" Type="http://schemas.openxmlformats.org/officeDocument/2006/relationships/hyperlink" Target="https://research.samsung.com/blog/Meta-Learning-in-Neural-Network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FF2C5-88BB-3E8E-C5B7-4BBC5C2FF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 learning and ROLAND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107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A9064A2-CF5C-BBBD-0FFF-24BA77D5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11" y="185352"/>
            <a:ext cx="9832379" cy="63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4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8F178D-5EF0-BCF4-F331-B3644B61E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85" y="121227"/>
            <a:ext cx="9769198" cy="31143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12CF80-9154-8F5C-D3B9-2F2B2EA25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667" y="3041650"/>
            <a:ext cx="2641600" cy="774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4230C9-1014-C6C1-CDC9-157EFF239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866" y="4082611"/>
            <a:ext cx="6526627" cy="14751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EB71E-722D-288A-58AC-9E7B463C7598}"/>
              </a:ext>
            </a:extLst>
          </p:cNvPr>
          <p:cNvSpPr txBox="1"/>
          <p:nvPr/>
        </p:nvSpPr>
        <p:spPr>
          <a:xfrm>
            <a:off x="6096000" y="5872329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MRR=</a:t>
            </a:r>
            <a:r>
              <a:rPr lang="ru-RU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(1/3 + 1/2 + 1)/3 = 11/18</a:t>
            </a:r>
            <a:endParaRPr lang="ru-RU" dirty="0"/>
          </a:p>
        </p:txBody>
      </p:sp>
      <p:pic>
        <p:nvPicPr>
          <p:cNvPr id="2050" name="Picture 2" descr="Figure 5 — From node embeddings to link prediction (option 1), illustration by Lina Faik">
            <a:extLst>
              <a:ext uri="{FF2B5EF4-FFF2-40B4-BE49-F238E27FC236}">
                <a16:creationId xmlns:a16="http://schemas.microsoft.com/office/drawing/2014/main" id="{AE174863-BA21-3998-39D6-44878E26E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5506"/>
            <a:ext cx="4411504" cy="20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68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ADDAF5-9081-B2E1-43DA-568BF6FF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ROLAND: </a:t>
            </a:r>
            <a:r>
              <a:rPr lang="ru-RU" dirty="0"/>
              <a:t>Мотивация 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06AD17-42E8-8CE5-9D06-387419E87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121" y="1858572"/>
            <a:ext cx="6663423" cy="4233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2E65E-08C5-A87C-8EE3-3F19BE3943EB}"/>
              </a:ext>
            </a:extLst>
          </p:cNvPr>
          <p:cNvSpPr txBox="1"/>
          <p:nvPr/>
        </p:nvSpPr>
        <p:spPr>
          <a:xfrm>
            <a:off x="6452690" y="1506022"/>
            <a:ext cx="76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T-GCN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B5651-2EA9-F019-FD2A-C3A919ED9674}"/>
              </a:ext>
            </a:extLst>
          </p:cNvPr>
          <p:cNvSpPr txBox="1"/>
          <p:nvPr/>
        </p:nvSpPr>
        <p:spPr>
          <a:xfrm>
            <a:off x="1308295" y="6260123"/>
            <a:ext cx="368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arxiv.org</a:t>
            </a:r>
            <a:r>
              <a:rPr lang="en" dirty="0"/>
              <a:t>/pdf/1811.05320.pdf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044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12625A-4F86-4813-EE43-9EC7D9CAD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75" y="271725"/>
            <a:ext cx="10135708" cy="36621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B272D3-F727-73AE-F653-6C20DB4D4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046" y="3967089"/>
            <a:ext cx="6087916" cy="2861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1C25F-6388-D5E1-05ED-D9C90BB247C1}"/>
              </a:ext>
            </a:extLst>
          </p:cNvPr>
          <p:cNvSpPr txBox="1"/>
          <p:nvPr/>
        </p:nvSpPr>
        <p:spPr>
          <a:xfrm>
            <a:off x="2414903" y="3834053"/>
            <a:ext cx="87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331DF7-8090-0CB1-83DA-FBEB5A8B90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01"/>
          <a:stretch/>
        </p:blipFill>
        <p:spPr>
          <a:xfrm>
            <a:off x="128624" y="5373106"/>
            <a:ext cx="2032000" cy="3054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2D1915-682E-2FB6-7742-0745E079B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24" y="5855329"/>
            <a:ext cx="2044700" cy="48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CEFD37-0CED-8E47-B5BB-4051D8515F53}"/>
              </a:ext>
            </a:extLst>
          </p:cNvPr>
          <p:cNvSpPr txBox="1"/>
          <p:nvPr/>
        </p:nvSpPr>
        <p:spPr>
          <a:xfrm>
            <a:off x="472228" y="5039664"/>
            <a:ext cx="128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Avg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BF1F79-6338-80C9-3A73-9C0C3A990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246" y="5986367"/>
            <a:ext cx="482600" cy="3175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518A3F-BCE5-B3CC-80DA-AB48DA63A2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676" y="6077580"/>
            <a:ext cx="1866900" cy="25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C71CC2-F9B8-60E7-5BE8-934FE15D635D}"/>
              </a:ext>
            </a:extLst>
          </p:cNvPr>
          <p:cNvSpPr txBox="1"/>
          <p:nvPr/>
        </p:nvSpPr>
        <p:spPr>
          <a:xfrm>
            <a:off x="3359368" y="561703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MLP: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92E7D07-3C87-7CC1-9793-4494F8E0A7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3695" y="4823763"/>
            <a:ext cx="1562100" cy="342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33601C-E7E6-50D0-7D5D-AF19FDAD9B18}"/>
              </a:ext>
            </a:extLst>
          </p:cNvPr>
          <p:cNvSpPr txBox="1"/>
          <p:nvPr/>
        </p:nvSpPr>
        <p:spPr>
          <a:xfrm>
            <a:off x="4305853" y="44848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GRU</a:t>
            </a:r>
            <a:endParaRPr lang="ru-RU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27EAF58B-C445-D29F-35D0-84D0E4A35031}"/>
              </a:ext>
            </a:extLst>
          </p:cNvPr>
          <p:cNvCxnSpPr>
            <a:cxnSpLocks/>
          </p:cNvCxnSpPr>
          <p:nvPr/>
        </p:nvCxnSpPr>
        <p:spPr>
          <a:xfrm flipH="1">
            <a:off x="1212831" y="4203385"/>
            <a:ext cx="1086093" cy="818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5FDD790-5F0A-F535-CC91-EEAA1C8F63BF}"/>
              </a:ext>
            </a:extLst>
          </p:cNvPr>
          <p:cNvCxnSpPr>
            <a:cxnSpLocks/>
          </p:cNvCxnSpPr>
          <p:nvPr/>
        </p:nvCxnSpPr>
        <p:spPr>
          <a:xfrm>
            <a:off x="2989927" y="4388022"/>
            <a:ext cx="555132" cy="1137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989B733-75C3-EFEB-528A-CB6D3E301841}"/>
              </a:ext>
            </a:extLst>
          </p:cNvPr>
          <p:cNvCxnSpPr>
            <a:cxnSpLocks/>
          </p:cNvCxnSpPr>
          <p:nvPr/>
        </p:nvCxnSpPr>
        <p:spPr>
          <a:xfrm>
            <a:off x="3289053" y="4203385"/>
            <a:ext cx="947009" cy="3215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78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B1F409-59A6-9D06-EF33-7B338523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ROLAND: </a:t>
            </a:r>
            <a:r>
              <a:rPr lang="ru-RU" dirty="0"/>
              <a:t>мотивация 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A4BE8-5E9E-0D05-7763-094625363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95" y="1690688"/>
            <a:ext cx="6721627" cy="326614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260383-0346-B016-8C26-D3D5EC38C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95" y="2075629"/>
            <a:ext cx="3213100" cy="83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52D9A-395F-F31D-1507-5C07FCBE76FB}"/>
              </a:ext>
            </a:extLst>
          </p:cNvPr>
          <p:cNvSpPr txBox="1"/>
          <p:nvPr/>
        </p:nvSpPr>
        <p:spPr>
          <a:xfrm>
            <a:off x="198897" y="5959227"/>
            <a:ext cx="6831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hlinkClick r:id="rId5"/>
              </a:rPr>
              <a:t>https://arxiv.org/abs/1902.10191</a:t>
            </a:r>
            <a:endParaRPr lang="en" dirty="0"/>
          </a:p>
          <a:p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/maqy1995/</a:t>
            </a:r>
            <a:r>
              <a:rPr lang="en" dirty="0" err="1"/>
              <a:t>EvolveGCN</a:t>
            </a:r>
            <a:r>
              <a:rPr lang="en" dirty="0"/>
              <a:t>-DGL/blob/master/</a:t>
            </a:r>
            <a:r>
              <a:rPr lang="en" dirty="0" err="1"/>
              <a:t>model.py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FC2B402-2D43-904F-E247-C5432D418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06" y="4316060"/>
            <a:ext cx="3586372" cy="840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FFA923A-F8A7-E7E1-0ED5-CC26CD787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97" y="5237284"/>
            <a:ext cx="3617281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79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DB1D09-4F37-BE04-427D-4781CD5D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944" y="1110080"/>
            <a:ext cx="5064078" cy="3832275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28B5A27B-EC0D-B659-4FDA-6ED92E46B735}"/>
              </a:ext>
            </a:extLst>
          </p:cNvPr>
          <p:cNvCxnSpPr>
            <a:cxnSpLocks/>
          </p:cNvCxnSpPr>
          <p:nvPr/>
        </p:nvCxnSpPr>
        <p:spPr>
          <a:xfrm>
            <a:off x="196948" y="2782668"/>
            <a:ext cx="277133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C5CBC7-41E3-7E48-4F61-D3DAFAC54B85}"/>
              </a:ext>
            </a:extLst>
          </p:cNvPr>
          <p:cNvSpPr txBox="1"/>
          <p:nvPr/>
        </p:nvSpPr>
        <p:spPr>
          <a:xfrm>
            <a:off x="1429026" y="548640"/>
            <a:ext cx="1664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Fixed Split</a:t>
            </a:r>
            <a:endParaRPr lang="ru-RU" sz="28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3D9F795D-A3C0-2992-C197-37619FB5DEF7}"/>
              </a:ext>
            </a:extLst>
          </p:cNvPr>
          <p:cNvCxnSpPr>
            <a:cxnSpLocks/>
          </p:cNvCxnSpPr>
          <p:nvPr/>
        </p:nvCxnSpPr>
        <p:spPr>
          <a:xfrm>
            <a:off x="4359428" y="1167618"/>
            <a:ext cx="0" cy="47091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5CFCBB-4A8C-106B-8B3E-58281AC85836}"/>
              </a:ext>
            </a:extLst>
          </p:cNvPr>
          <p:cNvSpPr txBox="1"/>
          <p:nvPr/>
        </p:nvSpPr>
        <p:spPr>
          <a:xfrm>
            <a:off x="2951643" y="2917306"/>
            <a:ext cx="33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</a:t>
            </a:r>
            <a:endParaRPr lang="ru-RU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C37411-53C3-E39A-0BE9-6051DC744D55}"/>
              </a:ext>
            </a:extLst>
          </p:cNvPr>
          <p:cNvSpPr txBox="1"/>
          <p:nvPr/>
        </p:nvSpPr>
        <p:spPr>
          <a:xfrm>
            <a:off x="6267776" y="582843"/>
            <a:ext cx="4019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Live-Update Evaluation</a:t>
            </a:r>
            <a:endParaRPr lang="ru-RU" sz="3200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B1F77383-AEE7-6BDE-1B36-4BD92B2E9C9E}"/>
              </a:ext>
            </a:extLst>
          </p:cNvPr>
          <p:cNvCxnSpPr>
            <a:cxnSpLocks/>
          </p:cNvCxnSpPr>
          <p:nvPr/>
        </p:nvCxnSpPr>
        <p:spPr>
          <a:xfrm>
            <a:off x="2150240" y="2540400"/>
            <a:ext cx="0" cy="37690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D1ACB9-BA11-E4C6-2DF7-FFFC6D0607CF}"/>
              </a:ext>
            </a:extLst>
          </p:cNvPr>
          <p:cNvSpPr txBox="1"/>
          <p:nvPr/>
        </p:nvSpPr>
        <p:spPr>
          <a:xfrm>
            <a:off x="2317863" y="2261424"/>
            <a:ext cx="58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test</a:t>
            </a:r>
            <a:endParaRPr lang="ru-RU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4A3579-4552-35E5-9008-1CC430BB38E0}"/>
              </a:ext>
            </a:extLst>
          </p:cNvPr>
          <p:cNvSpPr txBox="1"/>
          <p:nvPr/>
        </p:nvSpPr>
        <p:spPr>
          <a:xfrm>
            <a:off x="2257578" y="2908140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10%</a:t>
            </a:r>
            <a:endParaRPr lang="ru-RU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928C90-CB66-83D5-CDDB-7B8A8A92ACCF}"/>
              </a:ext>
            </a:extLst>
          </p:cNvPr>
          <p:cNvSpPr txBox="1"/>
          <p:nvPr/>
        </p:nvSpPr>
        <p:spPr>
          <a:xfrm>
            <a:off x="858509" y="2284724"/>
            <a:ext cx="673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train</a:t>
            </a:r>
            <a:endParaRPr lang="ru-RU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D3AB6E-FAC6-B647-AC3F-DF05EC5A7A77}"/>
              </a:ext>
            </a:extLst>
          </p:cNvPr>
          <p:cNvSpPr txBox="1"/>
          <p:nvPr/>
        </p:nvSpPr>
        <p:spPr>
          <a:xfrm>
            <a:off x="858509" y="294797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90%</a:t>
            </a:r>
            <a:endParaRPr lang="ru-RU" sz="2000" dirty="0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1C9D299-B2ED-765E-FFCC-FAFF02DF8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28" y="3992068"/>
            <a:ext cx="4203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93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DB1D09-4F37-BE04-427D-4781CD5D9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27" y="1864554"/>
            <a:ext cx="5064078" cy="38322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C37411-53C3-E39A-0BE9-6051DC744D55}"/>
              </a:ext>
            </a:extLst>
          </p:cNvPr>
          <p:cNvSpPr txBox="1"/>
          <p:nvPr/>
        </p:nvSpPr>
        <p:spPr>
          <a:xfrm>
            <a:off x="3377688" y="470302"/>
            <a:ext cx="4019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Live-Update Evaluation</a:t>
            </a:r>
            <a:endParaRPr lang="ru-RU" sz="32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82B74D7-A4E2-F7DA-CE6D-79BF5C77B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20" y="1631852"/>
            <a:ext cx="5318742" cy="449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29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FF197B-F7F4-FA6D-C219-000ECF32E0AF}"/>
              </a:ext>
            </a:extLst>
          </p:cNvPr>
          <p:cNvSpPr txBox="1"/>
          <p:nvPr/>
        </p:nvSpPr>
        <p:spPr>
          <a:xfrm>
            <a:off x="314794" y="6541978"/>
            <a:ext cx="524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http://cs231n.stanford.edu/slides/2023/lecture_6.pdf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5EE70-47BF-CFF5-EFD5-4DA6894C3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1" y="55877"/>
            <a:ext cx="11602387" cy="65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74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FF197B-F7F4-FA6D-C219-000ECF32E0AF}"/>
              </a:ext>
            </a:extLst>
          </p:cNvPr>
          <p:cNvSpPr txBox="1"/>
          <p:nvPr/>
        </p:nvSpPr>
        <p:spPr>
          <a:xfrm>
            <a:off x="314794" y="6541978"/>
            <a:ext cx="524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http://cs231n.stanford.edu/slides/2023/lecture_6.pdf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5EE70-47BF-CFF5-EFD5-4DA6894C3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1" y="55877"/>
            <a:ext cx="11602387" cy="653243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C72D49F-EBF7-573E-4B07-F9529451A4A8}"/>
              </a:ext>
            </a:extLst>
          </p:cNvPr>
          <p:cNvSpPr/>
          <p:nvPr/>
        </p:nvSpPr>
        <p:spPr>
          <a:xfrm>
            <a:off x="314794" y="734518"/>
            <a:ext cx="2368445" cy="5246557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536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FF197B-F7F4-FA6D-C219-000ECF32E0AF}"/>
              </a:ext>
            </a:extLst>
          </p:cNvPr>
          <p:cNvSpPr txBox="1"/>
          <p:nvPr/>
        </p:nvSpPr>
        <p:spPr>
          <a:xfrm>
            <a:off x="314794" y="6541978"/>
            <a:ext cx="524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http://cs231n.stanford.edu/slides/2023/lecture_6.pdf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5EE70-47BF-CFF5-EFD5-4DA6894C3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1" y="55877"/>
            <a:ext cx="11602387" cy="653243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C72D49F-EBF7-573E-4B07-F9529451A4A8}"/>
              </a:ext>
            </a:extLst>
          </p:cNvPr>
          <p:cNvSpPr/>
          <p:nvPr/>
        </p:nvSpPr>
        <p:spPr>
          <a:xfrm>
            <a:off x="3537679" y="805721"/>
            <a:ext cx="3597639" cy="5246557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48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F27B31-58F5-EBCF-3ECF-8E235C8A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89" y="150295"/>
            <a:ext cx="10161421" cy="64160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15B5F9-058A-E294-4746-EBDE0A0A4F2C}"/>
                  </a:ext>
                </a:extLst>
              </p:cNvPr>
              <p:cNvSpPr txBox="1"/>
              <p:nvPr/>
            </p:nvSpPr>
            <p:spPr>
              <a:xfrm>
                <a:off x="10719208" y="1865865"/>
                <a:ext cx="470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15B5F9-058A-E294-4746-EBDE0A0A4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9208" y="1865865"/>
                <a:ext cx="47070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C66C4-EE9D-6330-6F27-E72EF502DC0D}"/>
                  </a:ext>
                </a:extLst>
              </p:cNvPr>
              <p:cNvSpPr txBox="1"/>
              <p:nvPr/>
            </p:nvSpPr>
            <p:spPr>
              <a:xfrm>
                <a:off x="10717063" y="2419863"/>
                <a:ext cx="478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C66C4-EE9D-6330-6F27-E72EF502D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063" y="2419863"/>
                <a:ext cx="4782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79E800-C9CC-C526-D99B-2DFD38144B93}"/>
                  </a:ext>
                </a:extLst>
              </p:cNvPr>
              <p:cNvSpPr txBox="1"/>
              <p:nvPr/>
            </p:nvSpPr>
            <p:spPr>
              <a:xfrm>
                <a:off x="10596319" y="2988976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79E800-C9CC-C526-D99B-2DFD3814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319" y="2988976"/>
                <a:ext cx="4707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7A56F9-70AE-B0F3-99B4-AAB0C1CB72F4}"/>
                  </a:ext>
                </a:extLst>
              </p:cNvPr>
              <p:cNvSpPr txBox="1"/>
              <p:nvPr/>
            </p:nvSpPr>
            <p:spPr>
              <a:xfrm>
                <a:off x="10717063" y="3321689"/>
                <a:ext cx="486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7A56F9-70AE-B0F3-99B4-AAB0C1CB7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063" y="3321689"/>
                <a:ext cx="48660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75698-473F-32A5-2F6F-A5AFF878B5F6}"/>
                  </a:ext>
                </a:extLst>
              </p:cNvPr>
              <p:cNvSpPr txBox="1"/>
              <p:nvPr/>
            </p:nvSpPr>
            <p:spPr>
              <a:xfrm>
                <a:off x="10685523" y="3875687"/>
                <a:ext cx="482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175698-473F-32A5-2F6F-A5AFF878B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523" y="3875687"/>
                <a:ext cx="48224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D3033B-4402-B237-9A93-34C6E9D5EDC9}"/>
                  </a:ext>
                </a:extLst>
              </p:cNvPr>
              <p:cNvSpPr txBox="1"/>
              <p:nvPr/>
            </p:nvSpPr>
            <p:spPr>
              <a:xfrm>
                <a:off x="10587150" y="4552540"/>
                <a:ext cx="479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D3033B-4402-B237-9A93-34C6E9D5E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150" y="4552540"/>
                <a:ext cx="4798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A0FC1D-259D-5AAC-8DC8-A708EFD934B3}"/>
                  </a:ext>
                </a:extLst>
              </p:cNvPr>
              <p:cNvSpPr txBox="1"/>
              <p:nvPr/>
            </p:nvSpPr>
            <p:spPr>
              <a:xfrm>
                <a:off x="10596319" y="5212614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BA0FC1D-259D-5AAC-8DC8-A708EFD9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319" y="5212614"/>
                <a:ext cx="4707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23739EE-F7F6-2F1F-F1E8-FAD398870132}"/>
              </a:ext>
            </a:extLst>
          </p:cNvPr>
          <p:cNvSpPr txBox="1"/>
          <p:nvPr/>
        </p:nvSpPr>
        <p:spPr>
          <a:xfrm>
            <a:off x="10399277" y="1518999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0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422C01-2817-8DC4-6F7C-CF003C3F3190}"/>
              </a:ext>
            </a:extLst>
          </p:cNvPr>
          <p:cNvSpPr txBox="1"/>
          <p:nvPr/>
        </p:nvSpPr>
        <p:spPr>
          <a:xfrm>
            <a:off x="8762536" y="2050531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1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173C9-459A-6172-8651-2988AD0E6052}"/>
              </a:ext>
            </a:extLst>
          </p:cNvPr>
          <p:cNvSpPr txBox="1"/>
          <p:nvPr/>
        </p:nvSpPr>
        <p:spPr>
          <a:xfrm>
            <a:off x="5866242" y="3333019"/>
            <a:ext cx="85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2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5DC0911-B68A-2424-C306-FB8EBE4142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688" y="3897187"/>
            <a:ext cx="482249" cy="425514"/>
          </a:xfrm>
          <a:prstGeom prst="rect">
            <a:avLst/>
          </a:prstGeom>
        </p:spPr>
      </p:pic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C6CA2D9-654C-7DD0-4C2D-621AFBA53829}"/>
              </a:ext>
            </a:extLst>
          </p:cNvPr>
          <p:cNvCxnSpPr/>
          <p:nvPr/>
        </p:nvCxnSpPr>
        <p:spPr>
          <a:xfrm flipH="1">
            <a:off x="5532243" y="4113867"/>
            <a:ext cx="33399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27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FF197B-F7F4-FA6D-C219-000ECF32E0AF}"/>
              </a:ext>
            </a:extLst>
          </p:cNvPr>
          <p:cNvSpPr txBox="1"/>
          <p:nvPr/>
        </p:nvSpPr>
        <p:spPr>
          <a:xfrm>
            <a:off x="314794" y="6541978"/>
            <a:ext cx="524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http://cs231n.stanford.edu/slides/2023/lecture_6.pdf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5EE70-47BF-CFF5-EFD5-4DA6894C3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1" y="55877"/>
            <a:ext cx="11602387" cy="653243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C72D49F-EBF7-573E-4B07-F9529451A4A8}"/>
              </a:ext>
            </a:extLst>
          </p:cNvPr>
          <p:cNvSpPr/>
          <p:nvPr/>
        </p:nvSpPr>
        <p:spPr>
          <a:xfrm>
            <a:off x="7629993" y="805721"/>
            <a:ext cx="4287187" cy="5246557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477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E8C793-509F-8E3A-1C43-00136C9A1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34" y="280679"/>
            <a:ext cx="8325789" cy="4561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0A0BC-BC9F-47D2-7421-53038C3DD510}"/>
              </a:ext>
            </a:extLst>
          </p:cNvPr>
          <p:cNvSpPr txBox="1"/>
          <p:nvPr/>
        </p:nvSpPr>
        <p:spPr>
          <a:xfrm>
            <a:off x="584616" y="6382447"/>
            <a:ext cx="740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https://cs330.stanford.edu/</a:t>
            </a:r>
            <a:r>
              <a:rPr lang="en" dirty="0" err="1"/>
              <a:t>lecture_slides</a:t>
            </a:r>
            <a:r>
              <a:rPr lang="en" dirty="0"/>
              <a:t>/cs330_transfer_meta_learning.pdf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9191B7-92B0-B712-A8C5-3E8F385F3DC3}"/>
              </a:ext>
            </a:extLst>
          </p:cNvPr>
          <p:cNvSpPr txBox="1"/>
          <p:nvPr/>
        </p:nvSpPr>
        <p:spPr>
          <a:xfrm>
            <a:off x="434716" y="5288969"/>
            <a:ext cx="1062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Meta learning[1][2] is a subfield of machine learning where automatic learning algorithms are applied to metadata about machine learning experiments.</a:t>
            </a:r>
            <a:r>
              <a:rPr lang="ru-RU" dirty="0"/>
              <a:t> </a:t>
            </a:r>
            <a:r>
              <a:rPr lang="en-US" dirty="0"/>
              <a:t>(Wikipedia)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555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64F46E-83A0-88BA-886A-8030FD079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69" y="2526000"/>
            <a:ext cx="5122220" cy="2909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C3518-90A5-1339-2A6A-0B8C585BACAD}"/>
              </a:ext>
            </a:extLst>
          </p:cNvPr>
          <p:cNvSpPr txBox="1"/>
          <p:nvPr/>
        </p:nvSpPr>
        <p:spPr>
          <a:xfrm>
            <a:off x="4586990" y="365125"/>
            <a:ext cx="3261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Meta Learning</a:t>
            </a:r>
            <a:endParaRPr lang="ru-RU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CBBA0-5463-DC64-EA11-7E91A7EAF391}"/>
              </a:ext>
            </a:extLst>
          </p:cNvPr>
          <p:cNvSpPr txBox="1"/>
          <p:nvPr/>
        </p:nvSpPr>
        <p:spPr>
          <a:xfrm>
            <a:off x="419724" y="1892587"/>
            <a:ext cx="452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Meta Reinforcement Learning</a:t>
            </a:r>
            <a:endParaRPr lang="ru-RU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38E79-942F-F9E8-19DC-9DA05B66D266}"/>
              </a:ext>
            </a:extLst>
          </p:cNvPr>
          <p:cNvSpPr txBox="1"/>
          <p:nvPr/>
        </p:nvSpPr>
        <p:spPr>
          <a:xfrm>
            <a:off x="8109679" y="1677143"/>
            <a:ext cx="2857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Few Shot Learning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AF4F9DC-B08B-7593-6D55-269A9B36C558}"/>
              </a:ext>
            </a:extLst>
          </p:cNvPr>
          <p:cNvCxnSpPr>
            <a:cxnSpLocks/>
          </p:cNvCxnSpPr>
          <p:nvPr/>
        </p:nvCxnSpPr>
        <p:spPr>
          <a:xfrm flipH="1">
            <a:off x="3882452" y="1259174"/>
            <a:ext cx="959371" cy="6334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DF59FC29-7871-BBFF-0BD3-4C4CAF15356B}"/>
              </a:ext>
            </a:extLst>
          </p:cNvPr>
          <p:cNvCxnSpPr>
            <a:cxnSpLocks/>
          </p:cNvCxnSpPr>
          <p:nvPr/>
        </p:nvCxnSpPr>
        <p:spPr>
          <a:xfrm>
            <a:off x="7959777" y="1073011"/>
            <a:ext cx="1079292" cy="36604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48551D7-AF72-4F06-DEB9-8A62AB4FE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485" y="2526000"/>
            <a:ext cx="4675242" cy="27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6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C92972-87A9-ECFE-382A-D534AD4EA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20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Meta Reinforcement Learning</a:t>
            </a:r>
            <a:endParaRPr lang="ru-RU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7C3C2-B082-F093-C3D9-4A647ED3E27E}"/>
              </a:ext>
            </a:extLst>
          </p:cNvPr>
          <p:cNvSpPr txBox="1"/>
          <p:nvPr/>
        </p:nvSpPr>
        <p:spPr>
          <a:xfrm>
            <a:off x="1004341" y="6280879"/>
            <a:ext cx="7163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https://</a:t>
            </a:r>
            <a:r>
              <a:rPr lang="en" dirty="0" err="1"/>
              <a:t>ai.googleblog.com</a:t>
            </a:r>
            <a:r>
              <a:rPr lang="en" dirty="0"/>
              <a:t>/2021/04/multi-task-robotic-</a:t>
            </a:r>
            <a:r>
              <a:rPr lang="en" dirty="0" err="1"/>
              <a:t>reinforcement.html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79726A-C5D6-647F-D840-5CF80165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2" y="1970092"/>
            <a:ext cx="5136807" cy="29178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24BD4C-6AE3-F765-E7EE-D372DD5A0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047" y="1759160"/>
            <a:ext cx="4370315" cy="3128748"/>
          </a:xfrm>
          <a:prstGeom prst="rect">
            <a:avLst/>
          </a:prstGeom>
        </p:spPr>
      </p:pic>
      <p:sp>
        <p:nvSpPr>
          <p:cNvPr id="7" name="Стрелка вправо 6">
            <a:extLst>
              <a:ext uri="{FF2B5EF4-FFF2-40B4-BE49-F238E27FC236}">
                <a16:creationId xmlns:a16="http://schemas.microsoft.com/office/drawing/2014/main" id="{4FAFC271-59AB-AEF2-C6CA-D320F8FA90E6}"/>
              </a:ext>
            </a:extLst>
          </p:cNvPr>
          <p:cNvSpPr/>
          <p:nvPr/>
        </p:nvSpPr>
        <p:spPr>
          <a:xfrm>
            <a:off x="5636302" y="3028013"/>
            <a:ext cx="1573967" cy="124418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3C943-0CF1-E65C-4844-9DE614607A72}"/>
              </a:ext>
            </a:extLst>
          </p:cNvPr>
          <p:cNvSpPr txBox="1"/>
          <p:nvPr/>
        </p:nvSpPr>
        <p:spPr>
          <a:xfrm>
            <a:off x="284813" y="5042606"/>
            <a:ext cx="5136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Обучали </a:t>
            </a:r>
            <a:r>
              <a:rPr lang="ru-RU" dirty="0" err="1"/>
              <a:t>роборуки</a:t>
            </a:r>
            <a:r>
              <a:rPr lang="ru-RU" dirty="0"/>
              <a:t> на разных задачах,</a:t>
            </a:r>
          </a:p>
          <a:p>
            <a:r>
              <a:rPr lang="ru-RU" dirty="0"/>
              <a:t>они усвоили общие концепции: захватывать, </a:t>
            </a:r>
          </a:p>
          <a:p>
            <a:r>
              <a:rPr lang="ru-RU" dirty="0"/>
              <a:t>следить за чем-либо, размещать, выравнивать,</a:t>
            </a:r>
          </a:p>
          <a:p>
            <a:r>
              <a:rPr lang="ru-RU" dirty="0"/>
              <a:t>переставлять.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EF6DC-D196-272C-39FD-D6CABC554F71}"/>
              </a:ext>
            </a:extLst>
          </p:cNvPr>
          <p:cNvSpPr txBox="1"/>
          <p:nvPr/>
        </p:nvSpPr>
        <p:spPr>
          <a:xfrm>
            <a:off x="7538371" y="5042606"/>
            <a:ext cx="3938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Перенесли опыт всех </a:t>
            </a:r>
            <a:r>
              <a:rPr lang="ru-RU" dirty="0" err="1"/>
              <a:t>роборук</a:t>
            </a:r>
            <a:r>
              <a:rPr lang="ru-RU" dirty="0"/>
              <a:t> в одну </a:t>
            </a:r>
          </a:p>
          <a:p>
            <a:r>
              <a:rPr lang="ru-RU" dirty="0" err="1"/>
              <a:t>роборуку</a:t>
            </a:r>
            <a:r>
              <a:rPr lang="ru-RU" dirty="0"/>
              <a:t> и это ускорило обучение на </a:t>
            </a:r>
          </a:p>
          <a:p>
            <a:r>
              <a:rPr lang="ru-RU" dirty="0"/>
              <a:t>совершенно новой задаче: </a:t>
            </a:r>
          </a:p>
          <a:p>
            <a:r>
              <a:rPr lang="ru-RU" b="1" dirty="0"/>
              <a:t>накрывать тряпочкой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917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D10936-240C-B1DA-E9FA-595B88F9D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9" y="1076781"/>
            <a:ext cx="7560276" cy="4455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6339A-B39E-05CB-E5FB-E23F79D8C7FF}"/>
              </a:ext>
            </a:extLst>
          </p:cNvPr>
          <p:cNvSpPr txBox="1"/>
          <p:nvPr/>
        </p:nvSpPr>
        <p:spPr>
          <a:xfrm>
            <a:off x="3519557" y="5715000"/>
            <a:ext cx="5152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2-way 3-shot Classification</a:t>
            </a:r>
            <a:endParaRPr lang="ru-RU" sz="360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FB300E7-C8E4-8C4C-7389-8A55D1240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20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Few Shot Learning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94225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6DDA65-58B9-9D1C-17EE-1E4C8D1F6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9" y="557184"/>
            <a:ext cx="11776781" cy="57436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1DFB7C-15A6-CBE0-5E43-17FF475878BE}"/>
              </a:ext>
            </a:extLst>
          </p:cNvPr>
          <p:cNvSpPr txBox="1"/>
          <p:nvPr/>
        </p:nvSpPr>
        <p:spPr>
          <a:xfrm>
            <a:off x="444843" y="1754658"/>
            <a:ext cx="99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</a:t>
            </a:r>
            <a:r>
              <a:rPr lang="ru-RU" dirty="0"/>
              <a:t>№1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BD9BB-5247-92E1-70AB-FFA97BB92440}"/>
              </a:ext>
            </a:extLst>
          </p:cNvPr>
          <p:cNvSpPr txBox="1"/>
          <p:nvPr/>
        </p:nvSpPr>
        <p:spPr>
          <a:xfrm>
            <a:off x="444842" y="2844114"/>
            <a:ext cx="99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</a:t>
            </a:r>
            <a:r>
              <a:rPr lang="ru-RU" dirty="0"/>
              <a:t>№2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6E5F5367-6090-E92A-3606-827162706104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435435" y="1939324"/>
            <a:ext cx="1950316" cy="1846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71E61A7-6DF5-9FBF-847E-18FC186BA9CD}"/>
              </a:ext>
            </a:extLst>
          </p:cNvPr>
          <p:cNvCxnSpPr>
            <a:cxnSpLocks/>
          </p:cNvCxnSpPr>
          <p:nvPr/>
        </p:nvCxnSpPr>
        <p:spPr>
          <a:xfrm flipV="1">
            <a:off x="1435434" y="2844114"/>
            <a:ext cx="2049171" cy="18466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4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E8640-5CEC-2205-396B-73B4EF64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93" y="2019120"/>
            <a:ext cx="8145162" cy="14098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112C74-BB18-B07B-E5A0-1EF5CB1E0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16" y="255193"/>
            <a:ext cx="8901042" cy="16063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FBB962-A6E7-90ED-DD1E-83602705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799" y="3731741"/>
            <a:ext cx="7767831" cy="2636040"/>
          </a:xfrm>
          <a:prstGeom prst="rect">
            <a:avLst/>
          </a:prstGeom>
        </p:spPr>
      </p:pic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E4C29AFC-3D79-8E63-7683-46B2C6161617}"/>
              </a:ext>
            </a:extLst>
          </p:cNvPr>
          <p:cNvSpPr/>
          <p:nvPr/>
        </p:nvSpPr>
        <p:spPr>
          <a:xfrm>
            <a:off x="456445" y="486882"/>
            <a:ext cx="1119741" cy="1143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0328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E8640-5CEC-2205-396B-73B4EF64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93" y="2019120"/>
            <a:ext cx="8145162" cy="14098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112C74-BB18-B07B-E5A0-1EF5CB1E0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16" y="255193"/>
            <a:ext cx="8901042" cy="16063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FBB962-A6E7-90ED-DD1E-83602705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799" y="3731741"/>
            <a:ext cx="7767831" cy="2636040"/>
          </a:xfrm>
          <a:prstGeom prst="rect">
            <a:avLst/>
          </a:prstGeom>
        </p:spPr>
      </p:pic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E4C29AFC-3D79-8E63-7683-46B2C6161617}"/>
              </a:ext>
            </a:extLst>
          </p:cNvPr>
          <p:cNvSpPr/>
          <p:nvPr/>
        </p:nvSpPr>
        <p:spPr>
          <a:xfrm>
            <a:off x="456445" y="2152560"/>
            <a:ext cx="1119741" cy="1143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40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E8640-5CEC-2205-396B-73B4EF64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93" y="2019120"/>
            <a:ext cx="8145162" cy="14098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112C74-BB18-B07B-E5A0-1EF5CB1E0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16" y="255193"/>
            <a:ext cx="8901042" cy="16063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FBB962-A6E7-90ED-DD1E-836027057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799" y="3731741"/>
            <a:ext cx="7767831" cy="2636040"/>
          </a:xfrm>
          <a:prstGeom prst="rect">
            <a:avLst/>
          </a:prstGeom>
        </p:spPr>
      </p:pic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E4C29AFC-3D79-8E63-7683-46B2C6161617}"/>
              </a:ext>
            </a:extLst>
          </p:cNvPr>
          <p:cNvSpPr/>
          <p:nvPr/>
        </p:nvSpPr>
        <p:spPr>
          <a:xfrm rot="16200000">
            <a:off x="6476110" y="2769109"/>
            <a:ext cx="559870" cy="75991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630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7E45AE-8526-C63F-DD1D-79706E4F4C35}"/>
              </a:ext>
            </a:extLst>
          </p:cNvPr>
          <p:cNvSpPr txBox="1"/>
          <p:nvPr/>
        </p:nvSpPr>
        <p:spPr>
          <a:xfrm>
            <a:off x="1832746" y="35332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MAML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F1C34D-6775-1A24-9979-1D913ABEE7F1}"/>
                  </a:ext>
                </a:extLst>
              </p:cNvPr>
              <p:cNvSpPr txBox="1"/>
              <p:nvPr/>
            </p:nvSpPr>
            <p:spPr>
              <a:xfrm>
                <a:off x="407773" y="951470"/>
                <a:ext cx="4297330" cy="12857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Sample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Sample disjoint datasets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bSup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Update </a:t>
                </a:r>
                <a:r>
                  <a:rPr lang="en-US" dirty="0" err="1"/>
                  <a:t>θ</a:t>
                </a:r>
                <a:r>
                  <a:rPr lang="en-US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F1C34D-6775-1A24-9979-1D913ABEE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3" y="951470"/>
                <a:ext cx="4297330" cy="1285737"/>
              </a:xfrm>
              <a:prstGeom prst="rect">
                <a:avLst/>
              </a:prstGeom>
              <a:blipFill>
                <a:blip r:embed="rId3"/>
                <a:stretch>
                  <a:fillRect l="-1475" t="-1942" b="-38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A1146-E902-8D80-497F-94C8F148CB39}"/>
                  </a:ext>
                </a:extLst>
              </p:cNvPr>
              <p:cNvSpPr txBox="1"/>
              <p:nvPr/>
            </p:nvSpPr>
            <p:spPr>
              <a:xfrm>
                <a:off x="6744973" y="970421"/>
                <a:ext cx="3415743" cy="923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Sample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Update </a:t>
                </a:r>
                <a:r>
                  <a:rPr lang="en-US" dirty="0" err="1"/>
                  <a:t>θ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FA1146-E902-8D80-497F-94C8F148C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973" y="970421"/>
                <a:ext cx="3415743" cy="923586"/>
              </a:xfrm>
              <a:prstGeom prst="rect">
                <a:avLst/>
              </a:prstGeom>
              <a:blipFill>
                <a:blip r:embed="rId4"/>
                <a:stretch>
                  <a:fillRect l="-1107" t="-2703" b="-94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DF455B5-7255-42DB-86F5-E28DF8CB10FA}"/>
              </a:ext>
            </a:extLst>
          </p:cNvPr>
          <p:cNvSpPr txBox="1"/>
          <p:nvPr/>
        </p:nvSpPr>
        <p:spPr>
          <a:xfrm>
            <a:off x="7863746" y="388467"/>
            <a:ext cx="84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Reptile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ECACBF-8606-2F44-4EF4-B9A5FC62F1CF}"/>
                  </a:ext>
                </a:extLst>
              </p:cNvPr>
              <p:cNvSpPr txBox="1"/>
              <p:nvPr/>
            </p:nvSpPr>
            <p:spPr>
              <a:xfrm>
                <a:off x="6201276" y="2405335"/>
                <a:ext cx="4424801" cy="831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en" sz="1600" dirty="0"/>
                  <a:t>Perform </a:t>
                </a:r>
                <a:r>
                  <a:rPr lang="en-US" sz="1600" dirty="0"/>
                  <a:t>k</a:t>
                </a:r>
                <a:r>
                  <a:rPr lang="en" sz="1600" dirty="0"/>
                  <a:t> steps of SGD or Adam</a:t>
                </a:r>
              </a:p>
              <a:p>
                <a:r>
                  <a:rPr lang="en" sz="1600" dirty="0"/>
                  <a:t> on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sz="1600" dirty="0"/>
                  <a:t> (</a:t>
                </a:r>
                <a:r>
                  <a:rPr lang="en-US" sz="1600" dirty="0"/>
                  <a:t>so </a:t>
                </a:r>
                <a:r>
                  <a:rPr lang="en" sz="1600" dirty="0"/>
                  <a:t>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" sz="1600" dirty="0"/>
                  <a:t>), starting with parameters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600" dirty="0"/>
                  <a:t>,</a:t>
                </a:r>
                <a:endParaRPr lang="en-US" sz="1600" dirty="0"/>
              </a:p>
              <a:p>
                <a:r>
                  <a:rPr lang="el-GR" sz="1600" dirty="0"/>
                  <a:t> </a:t>
                </a:r>
                <a:r>
                  <a:rPr lang="en" sz="1600" dirty="0"/>
                  <a:t>resulting in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ECACBF-8606-2F44-4EF4-B9A5FC62F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276" y="2405335"/>
                <a:ext cx="4424801" cy="831381"/>
              </a:xfrm>
              <a:prstGeom prst="rect">
                <a:avLst/>
              </a:prstGeom>
              <a:blipFill>
                <a:blip r:embed="rId5"/>
                <a:stretch>
                  <a:fillRect l="-860" t="-1515" b="-75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Развернутая стрелка 32">
            <a:extLst>
              <a:ext uri="{FF2B5EF4-FFF2-40B4-BE49-F238E27FC236}">
                <a16:creationId xmlns:a16="http://schemas.microsoft.com/office/drawing/2014/main" id="{F9D76B0C-2C6C-1CC0-A444-0926D215E453}"/>
              </a:ext>
            </a:extLst>
          </p:cNvPr>
          <p:cNvSpPr/>
          <p:nvPr/>
        </p:nvSpPr>
        <p:spPr>
          <a:xfrm rot="16200000">
            <a:off x="-352748" y="1440924"/>
            <a:ext cx="1403659" cy="5251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Развернутая стрелка 33">
            <a:extLst>
              <a:ext uri="{FF2B5EF4-FFF2-40B4-BE49-F238E27FC236}">
                <a16:creationId xmlns:a16="http://schemas.microsoft.com/office/drawing/2014/main" id="{317AB395-A61B-68E0-02FF-CEC4BB527C09}"/>
              </a:ext>
            </a:extLst>
          </p:cNvPr>
          <p:cNvSpPr/>
          <p:nvPr/>
        </p:nvSpPr>
        <p:spPr>
          <a:xfrm rot="16200000">
            <a:off x="6108057" y="1305019"/>
            <a:ext cx="992202" cy="5251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AA5D38-803F-906A-BD5D-EB2B80B0F650}"/>
              </a:ext>
            </a:extLst>
          </p:cNvPr>
          <p:cNvSpPr txBox="1"/>
          <p:nvPr/>
        </p:nvSpPr>
        <p:spPr>
          <a:xfrm>
            <a:off x="62772" y="5745779"/>
            <a:ext cx="4898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/>
              <a:t>https://</a:t>
            </a:r>
            <a:r>
              <a:rPr lang="en" sz="1200" dirty="0" err="1"/>
              <a:t>arxiv.org</a:t>
            </a:r>
            <a:r>
              <a:rPr lang="en" sz="1200" dirty="0"/>
              <a:t>/abs/1703.03400</a:t>
            </a:r>
            <a:endParaRPr lang="ru-RU" sz="1200" dirty="0"/>
          </a:p>
          <a:p>
            <a:r>
              <a:rPr lang="en" sz="1200" dirty="0"/>
              <a:t>Reptile: a Scalable </a:t>
            </a:r>
            <a:r>
              <a:rPr lang="en" sz="1200" dirty="0" err="1"/>
              <a:t>Metalearning</a:t>
            </a:r>
            <a:r>
              <a:rPr lang="en" sz="1200" dirty="0"/>
              <a:t> Algorithm. Alex Nichol and John Schulman.</a:t>
            </a:r>
          </a:p>
          <a:p>
            <a:r>
              <a:rPr lang="en" sz="1200" dirty="0">
                <a:hlinkClick r:id="rId6"/>
              </a:rPr>
              <a:t>https://arxiv.org/abs/1803.02999</a:t>
            </a:r>
            <a:endParaRPr lang="en" sz="1200" dirty="0"/>
          </a:p>
          <a:p>
            <a:r>
              <a:rPr lang="en" sz="1200" dirty="0">
                <a:hlinkClick r:id="rId7"/>
              </a:rPr>
              <a:t>https://habr.com/ru/companies/sberbank/articles/649609/</a:t>
            </a:r>
            <a:endParaRPr lang="en" sz="1200" dirty="0"/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5D6157-1B33-64AF-6C89-2B4AB1DFE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3" y="3512164"/>
            <a:ext cx="4152900" cy="9271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6A31D96-8F7C-D0E0-7A8C-5708AF06B7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796" y="4477014"/>
            <a:ext cx="3263900" cy="482600"/>
          </a:xfrm>
          <a:prstGeom prst="rect">
            <a:avLst/>
          </a:prstGeom>
        </p:spPr>
      </p:pic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D987E3CF-1353-6644-60A6-5B4B4F4E3BF7}"/>
              </a:ext>
            </a:extLst>
          </p:cNvPr>
          <p:cNvCxnSpPr>
            <a:endCxn id="11" idx="2"/>
          </p:cNvCxnSpPr>
          <p:nvPr/>
        </p:nvCxnSpPr>
        <p:spPr>
          <a:xfrm flipV="1">
            <a:off x="2237664" y="2237207"/>
            <a:ext cx="318774" cy="127675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62E9980-46BE-7054-EE2C-589AA3E22D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5184" y="3797564"/>
            <a:ext cx="5537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7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A6FBF7-5DDB-803E-B05E-2397B4BD1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68" y="394332"/>
            <a:ext cx="9903655" cy="620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66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03D2C-A528-0E37-CE58-600DF04C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ROLAND: Training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E43AB7-35B5-422D-089D-18609B83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4" y="1701315"/>
            <a:ext cx="5625190" cy="36999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095473-20A6-8120-8DDD-D00691607A9F}"/>
                  </a:ext>
                </a:extLst>
              </p:cNvPr>
              <p:cNvSpPr txBox="1"/>
              <p:nvPr/>
            </p:nvSpPr>
            <p:spPr>
              <a:xfrm>
                <a:off x="7472696" y="2613141"/>
                <a:ext cx="3415743" cy="923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/>
                  <a:t>Sample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AutoNum type="arabicPeriod"/>
                </a:pPr>
                <a:r>
                  <a:rPr lang="en-US" dirty="0"/>
                  <a:t>Update </a:t>
                </a:r>
                <a:r>
                  <a:rPr lang="en-US" dirty="0" err="1"/>
                  <a:t>θ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095473-20A6-8120-8DDD-D00691607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696" y="2613141"/>
                <a:ext cx="3415743" cy="923586"/>
              </a:xfrm>
              <a:prstGeom prst="rect">
                <a:avLst/>
              </a:prstGeom>
              <a:blipFill>
                <a:blip r:embed="rId4"/>
                <a:stretch>
                  <a:fillRect l="-1481" t="-2703" b="-94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A1E8BE-F942-2960-61AA-AADCBF41EBB7}"/>
              </a:ext>
            </a:extLst>
          </p:cNvPr>
          <p:cNvSpPr txBox="1"/>
          <p:nvPr/>
        </p:nvSpPr>
        <p:spPr>
          <a:xfrm>
            <a:off x="8591469" y="2031187"/>
            <a:ext cx="84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Reptile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DA399D-6B6D-9D1B-A9E5-A45259159BF5}"/>
                  </a:ext>
                </a:extLst>
              </p:cNvPr>
              <p:cNvSpPr txBox="1"/>
              <p:nvPr/>
            </p:nvSpPr>
            <p:spPr>
              <a:xfrm>
                <a:off x="6928999" y="4048055"/>
                <a:ext cx="4424801" cy="831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– </a:t>
                </a:r>
                <a:r>
                  <a:rPr lang="en" sz="1600" dirty="0"/>
                  <a:t>Perform </a:t>
                </a:r>
                <a:r>
                  <a:rPr lang="en-US" sz="1600" dirty="0"/>
                  <a:t>k</a:t>
                </a:r>
                <a:r>
                  <a:rPr lang="en" sz="1600" dirty="0"/>
                  <a:t> steps of SGD or Adam</a:t>
                </a:r>
              </a:p>
              <a:p>
                <a:r>
                  <a:rPr lang="en" sz="1600" dirty="0"/>
                  <a:t> on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" sz="1600" dirty="0"/>
                  <a:t> (</a:t>
                </a:r>
                <a:r>
                  <a:rPr lang="en-US" sz="1600" dirty="0"/>
                  <a:t>so </a:t>
                </a:r>
                <a:r>
                  <a:rPr lang="en" sz="1600" dirty="0"/>
                  <a:t>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" sz="1600" dirty="0"/>
                  <a:t>), starting with parameters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sz="1600" dirty="0"/>
                  <a:t>,</a:t>
                </a:r>
                <a:endParaRPr lang="en-US" sz="1600" dirty="0"/>
              </a:p>
              <a:p>
                <a:r>
                  <a:rPr lang="el-GR" sz="1600" dirty="0"/>
                  <a:t> </a:t>
                </a:r>
                <a:r>
                  <a:rPr lang="en" sz="1600" dirty="0"/>
                  <a:t>resulting in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DA399D-6B6D-9D1B-A9E5-A45259159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999" y="4048055"/>
                <a:ext cx="4424801" cy="831381"/>
              </a:xfrm>
              <a:prstGeom prst="rect">
                <a:avLst/>
              </a:prstGeom>
              <a:blipFill>
                <a:blip r:embed="rId5"/>
                <a:stretch>
                  <a:fillRect l="-857" t="-1515"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Развернутая стрелка 7">
            <a:extLst>
              <a:ext uri="{FF2B5EF4-FFF2-40B4-BE49-F238E27FC236}">
                <a16:creationId xmlns:a16="http://schemas.microsoft.com/office/drawing/2014/main" id="{A0FF708A-E2F6-AEAC-99D5-C00B2FCCDCF0}"/>
              </a:ext>
            </a:extLst>
          </p:cNvPr>
          <p:cNvSpPr/>
          <p:nvPr/>
        </p:nvSpPr>
        <p:spPr>
          <a:xfrm rot="16200000">
            <a:off x="6835780" y="2947739"/>
            <a:ext cx="992202" cy="5251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6FE40A7-AAEF-52DB-0F8D-019BBBF7AB4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190978" y="3074934"/>
            <a:ext cx="2281718" cy="9731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C160C01-6CF3-A45A-9990-3F787B910CC8}"/>
              </a:ext>
            </a:extLst>
          </p:cNvPr>
          <p:cNvCxnSpPr>
            <a:cxnSpLocks/>
          </p:cNvCxnSpPr>
          <p:nvPr/>
        </p:nvCxnSpPr>
        <p:spPr>
          <a:xfrm flipH="1">
            <a:off x="4121834" y="3390678"/>
            <a:ext cx="3350862" cy="163049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707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4D0780-C621-B22C-8FF4-34C5CDDB8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3" y="202226"/>
            <a:ext cx="10430656" cy="59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ACCCAD-416C-C8E1-ACE8-486A6BE9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8" y="1192237"/>
            <a:ext cx="10969461" cy="22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51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B35042-37A1-1AE5-E188-6708ACB86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2" y="476882"/>
            <a:ext cx="11355409" cy="53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90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10CF31-B8A1-6C6F-F576-174D7847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1130300"/>
            <a:ext cx="7366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22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AE034-DF17-3103-F46B-07949CD8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Материалы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1A8788-E2AC-E90C-E90F-C73D98DF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" dirty="0">
                <a:hlinkClick r:id="rId3"/>
              </a:rPr>
              <a:t>https://cs330.stanford.edu/</a:t>
            </a:r>
            <a:endParaRPr lang="en" dirty="0"/>
          </a:p>
          <a:p>
            <a:r>
              <a:rPr lang="en" sz="1800" dirty="0">
                <a:effectLst/>
                <a:latin typeface="NimbusRomNo9L"/>
              </a:rPr>
              <a:t>LEARNING-TO-LEARN PERSONALISED HUMAN AC- TIVITY RECOGNITION MODELS , </a:t>
            </a:r>
            <a:r>
              <a:rPr lang="en" sz="1800" b="0" dirty="0">
                <a:effectLst/>
                <a:latin typeface="NimbusRomNo9L"/>
              </a:rPr>
              <a:t>Anjana </a:t>
            </a:r>
            <a:r>
              <a:rPr lang="en" sz="1800" b="0" dirty="0" err="1">
                <a:effectLst/>
                <a:latin typeface="NimbusRomNo9L"/>
              </a:rPr>
              <a:t>Wijekoon</a:t>
            </a:r>
            <a:r>
              <a:rPr lang="en" sz="1800" b="0" dirty="0">
                <a:effectLst/>
                <a:latin typeface="NimbusRomNo9L"/>
              </a:rPr>
              <a:t>, </a:t>
            </a:r>
            <a:r>
              <a:rPr lang="en" sz="1800" b="0" dirty="0" err="1">
                <a:effectLst/>
                <a:latin typeface="NimbusRomNo9L"/>
              </a:rPr>
              <a:t>Nirmalie</a:t>
            </a:r>
            <a:r>
              <a:rPr lang="en" sz="1800" b="0" dirty="0">
                <a:effectLst/>
                <a:latin typeface="NimbusRomNo9L"/>
              </a:rPr>
              <a:t> </a:t>
            </a:r>
            <a:r>
              <a:rPr lang="en" sz="1800" b="0" dirty="0" err="1">
                <a:effectLst/>
                <a:latin typeface="NimbusRomNo9L"/>
              </a:rPr>
              <a:t>Wiratunga</a:t>
            </a:r>
            <a:r>
              <a:rPr lang="en" sz="1800" b="0" dirty="0">
                <a:effectLst/>
                <a:latin typeface="NimbusRomNo9L"/>
              </a:rPr>
              <a:t> </a:t>
            </a:r>
            <a:endParaRPr lang="ru-RU" dirty="0">
              <a:hlinkClick r:id="rId4"/>
            </a:endParaRPr>
          </a:p>
          <a:p>
            <a:r>
              <a:rPr lang="en" dirty="0">
                <a:hlinkClick r:id="rId4"/>
              </a:rPr>
              <a:t>https://research.samsung.com/blog/Meta-Learning-in-Neural-Networks</a:t>
            </a:r>
            <a:endParaRPr lang="ru-RU" dirty="0"/>
          </a:p>
          <a:p>
            <a:r>
              <a:rPr lang="en" dirty="0">
                <a:hlinkClick r:id="rId5"/>
              </a:rPr>
              <a:t>https://github.com/sudharsan13296/Hands-On-Meta-Learning-With-Python</a:t>
            </a:r>
            <a:endParaRPr lang="ru-RU" dirty="0"/>
          </a:p>
          <a:p>
            <a:r>
              <a:rPr lang="en" dirty="0">
                <a:hlinkClick r:id="rId6"/>
              </a:rPr>
              <a:t>https://science.sciencemag.org/content/350/6266/1332</a:t>
            </a:r>
            <a:endParaRPr lang="ru-RU" dirty="0"/>
          </a:p>
          <a:p>
            <a:r>
              <a:rPr lang="en" dirty="0">
                <a:hlinkClick r:id="rId7"/>
              </a:rPr>
              <a:t>https://arxiv.org/abs/1605.06065</a:t>
            </a:r>
            <a:endParaRPr lang="ru-RU" dirty="0"/>
          </a:p>
          <a:p>
            <a:r>
              <a:rPr lang="en-US" sz="2800" dirty="0"/>
              <a:t>Jurgen </a:t>
            </a:r>
            <a:r>
              <a:rPr lang="en-US" sz="2800" dirty="0" err="1"/>
              <a:t>Schmidthuber</a:t>
            </a:r>
            <a:r>
              <a:rPr lang="en-US" sz="2800" dirty="0"/>
              <a:t>, Simple methods of meta learning</a:t>
            </a:r>
          </a:p>
          <a:p>
            <a:r>
              <a:rPr lang="en" sz="1800" dirty="0">
                <a:effectLst/>
                <a:latin typeface="CMR17"/>
              </a:rPr>
              <a:t>Reptile: a Scalable </a:t>
            </a:r>
            <a:r>
              <a:rPr lang="en" sz="1800" dirty="0" err="1">
                <a:effectLst/>
                <a:latin typeface="CMR17"/>
              </a:rPr>
              <a:t>Metalearning</a:t>
            </a:r>
            <a:r>
              <a:rPr lang="en" sz="1800" dirty="0">
                <a:effectLst/>
                <a:latin typeface="CMR17"/>
              </a:rPr>
              <a:t> Algorithm, </a:t>
            </a:r>
            <a:r>
              <a:rPr lang="en" sz="1800" dirty="0">
                <a:effectLst/>
                <a:latin typeface="CMR12"/>
              </a:rPr>
              <a:t>Alex Nichol and John Schulman, </a:t>
            </a:r>
            <a:r>
              <a:rPr lang="en" sz="1800" dirty="0" err="1">
                <a:effectLst/>
                <a:latin typeface="CMR12"/>
              </a:rPr>
              <a:t>OpenAI</a:t>
            </a:r>
            <a:endParaRPr lang="en" sz="1800" dirty="0">
              <a:effectLst/>
              <a:latin typeface="CMR12"/>
            </a:endParaRPr>
          </a:p>
          <a:p>
            <a:r>
              <a:rPr lang="en-US" sz="2800" dirty="0"/>
              <a:t>https://</a:t>
            </a:r>
            <a:r>
              <a:rPr lang="en-US" sz="2800" dirty="0" err="1"/>
              <a:t>arxiv.org</a:t>
            </a:r>
            <a:r>
              <a:rPr lang="en-US" sz="2800" dirty="0"/>
              <a:t>/abs/2203.14883</a:t>
            </a:r>
          </a:p>
          <a:p>
            <a:r>
              <a:rPr lang="en" dirty="0"/>
              <a:t>ROLAND: Graph Learning Framework for Dynamic Graphs</a:t>
            </a:r>
          </a:p>
          <a:p>
            <a:r>
              <a:rPr lang="en" sz="2800" dirty="0"/>
              <a:t>https://</a:t>
            </a:r>
            <a:r>
              <a:rPr lang="en" sz="2800" dirty="0" err="1"/>
              <a:t>github.com</a:t>
            </a:r>
            <a:r>
              <a:rPr lang="en" sz="2800" dirty="0"/>
              <a:t>/twitter-research/</a:t>
            </a:r>
            <a:r>
              <a:rPr lang="en" sz="2800" dirty="0" err="1"/>
              <a:t>tgn</a:t>
            </a:r>
            <a:endParaRPr lang="ru-RU" sz="2800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363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5A400-F561-71BF-B4BE-7217DB1A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05" y="1499444"/>
            <a:ext cx="10515600" cy="1325563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798840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4027E-A8D5-3896-8F74-9A19AB33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8171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A06BB-D34E-E1F2-11BD-62912ACC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GNN : TGN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A1D8C5-DE8B-6208-12D9-57520161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1327831"/>
            <a:ext cx="5630333" cy="2667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47667F-D351-4361-71E6-FADB8081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9" y="4295774"/>
            <a:ext cx="6845300" cy="3302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DDD7AB-3A88-D74C-F34F-9736FEA6C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970"/>
          <a:stretch/>
        </p:blipFill>
        <p:spPr>
          <a:xfrm>
            <a:off x="2114550" y="4673024"/>
            <a:ext cx="4851400" cy="3270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D48589-22D9-C774-A238-6EEF2924B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589" y="4988979"/>
            <a:ext cx="4927600" cy="3429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940804C-2B59-F4F5-2B1E-C4F404F99A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8850" y="5392960"/>
            <a:ext cx="4737100" cy="3429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9C532B1-4D75-DFAE-AC51-2A1854538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0850" y="6070376"/>
            <a:ext cx="4533900" cy="495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21765E-C056-B0C2-3C53-0485C7E256CC}"/>
              </a:ext>
            </a:extLst>
          </p:cNvPr>
          <p:cNvSpPr txBox="1"/>
          <p:nvPr/>
        </p:nvSpPr>
        <p:spPr>
          <a:xfrm>
            <a:off x="6523200" y="602412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</a:t>
            </a:r>
            <a:endParaRPr lang="ru-RU" dirty="0"/>
          </a:p>
        </p:txBody>
      </p:sp>
      <p:sp>
        <p:nvSpPr>
          <p:cNvPr id="16" name="Стрелка вправо 15">
            <a:extLst>
              <a:ext uri="{FF2B5EF4-FFF2-40B4-BE49-F238E27FC236}">
                <a16:creationId xmlns:a16="http://schemas.microsoft.com/office/drawing/2014/main" id="{D3C9F88D-C772-ADA9-6E62-636FED8C7040}"/>
              </a:ext>
            </a:extLst>
          </p:cNvPr>
          <p:cNvSpPr/>
          <p:nvPr/>
        </p:nvSpPr>
        <p:spPr>
          <a:xfrm flipH="1">
            <a:off x="7066843" y="4191286"/>
            <a:ext cx="417689" cy="539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id="{DCD9C063-8567-6FF0-C134-CA18D33ABDD1}"/>
              </a:ext>
            </a:extLst>
          </p:cNvPr>
          <p:cNvSpPr/>
          <p:nvPr/>
        </p:nvSpPr>
        <p:spPr>
          <a:xfrm rot="8747628" flipH="1">
            <a:off x="2966859" y="2886358"/>
            <a:ext cx="417689" cy="539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>
            <a:extLst>
              <a:ext uri="{FF2B5EF4-FFF2-40B4-BE49-F238E27FC236}">
                <a16:creationId xmlns:a16="http://schemas.microsoft.com/office/drawing/2014/main" id="{4821BA5F-695B-DF01-57F8-3DDBD94ECB3D}"/>
              </a:ext>
            </a:extLst>
          </p:cNvPr>
          <p:cNvSpPr/>
          <p:nvPr/>
        </p:nvSpPr>
        <p:spPr>
          <a:xfrm flipH="1">
            <a:off x="7074604" y="4566948"/>
            <a:ext cx="417689" cy="539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641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A06BB-D34E-E1F2-11BD-62912ACC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GNN: TGN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A1D8C5-DE8B-6208-12D9-57520161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1327831"/>
            <a:ext cx="5630333" cy="2667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47667F-D351-4361-71E6-FADB80819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55" b="961"/>
          <a:stretch/>
        </p:blipFill>
        <p:spPr>
          <a:xfrm>
            <a:off x="112889" y="4295774"/>
            <a:ext cx="6410311" cy="3270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DDD7AB-3A88-D74C-F34F-9736FEA6C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18" b="21970"/>
          <a:stretch/>
        </p:blipFill>
        <p:spPr>
          <a:xfrm>
            <a:off x="2114550" y="4673024"/>
            <a:ext cx="2434525" cy="3270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D48589-22D9-C774-A238-6EEF2924B4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385" b="-17813"/>
          <a:stretch/>
        </p:blipFill>
        <p:spPr>
          <a:xfrm>
            <a:off x="2030589" y="4988978"/>
            <a:ext cx="2789767" cy="4039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940804C-2B59-F4F5-2B1E-C4F404F99A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1020" b="-5863"/>
          <a:stretch/>
        </p:blipFill>
        <p:spPr>
          <a:xfrm>
            <a:off x="2228850" y="5392959"/>
            <a:ext cx="2320225" cy="36300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9C532B1-4D75-DFAE-AC51-2A1854538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0850" y="6070376"/>
            <a:ext cx="4533900" cy="495300"/>
          </a:xfrm>
          <a:prstGeom prst="rect">
            <a:avLst/>
          </a:prstGeom>
        </p:spPr>
      </p:pic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id="{DCD9C063-8567-6FF0-C134-CA18D33ABDD1}"/>
              </a:ext>
            </a:extLst>
          </p:cNvPr>
          <p:cNvSpPr/>
          <p:nvPr/>
        </p:nvSpPr>
        <p:spPr>
          <a:xfrm rot="5400000" flipH="1">
            <a:off x="4609818" y="3187486"/>
            <a:ext cx="417689" cy="539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>
            <a:extLst>
              <a:ext uri="{FF2B5EF4-FFF2-40B4-BE49-F238E27FC236}">
                <a16:creationId xmlns:a16="http://schemas.microsoft.com/office/drawing/2014/main" id="{4821BA5F-695B-DF01-57F8-3DDBD94ECB3D}"/>
              </a:ext>
            </a:extLst>
          </p:cNvPr>
          <p:cNvSpPr/>
          <p:nvPr/>
        </p:nvSpPr>
        <p:spPr>
          <a:xfrm flipH="1">
            <a:off x="4723967" y="4923742"/>
            <a:ext cx="417689" cy="539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49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B021-5EDB-D8F4-EEB0-32BE4D2B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3" y="185351"/>
            <a:ext cx="10158940" cy="64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78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A06BB-D34E-E1F2-11BD-62912ACC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GNN: TGN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A1D8C5-DE8B-6208-12D9-57520161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1327831"/>
            <a:ext cx="5630333" cy="2667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47667F-D351-4361-71E6-FADB80819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55" b="4250"/>
          <a:stretch/>
        </p:blipFill>
        <p:spPr>
          <a:xfrm>
            <a:off x="112889" y="4295774"/>
            <a:ext cx="6410311" cy="3161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DDD7AB-3A88-D74C-F34F-9736FEA6C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880" b="18183"/>
          <a:stretch/>
        </p:blipFill>
        <p:spPr>
          <a:xfrm>
            <a:off x="2114550" y="4673024"/>
            <a:ext cx="2480028" cy="3429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D48589-22D9-C774-A238-6EEF2924B4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404"/>
          <a:stretch/>
        </p:blipFill>
        <p:spPr>
          <a:xfrm>
            <a:off x="2030589" y="4988979"/>
            <a:ext cx="2690282" cy="3429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940804C-2B59-F4F5-2B1E-C4F404F99A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059"/>
          <a:stretch/>
        </p:blipFill>
        <p:spPr>
          <a:xfrm>
            <a:off x="2228850" y="5392960"/>
            <a:ext cx="2365728" cy="3429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9C532B1-4D75-DFAE-AC51-2A1854538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0850" y="6070376"/>
            <a:ext cx="4533900" cy="495300"/>
          </a:xfrm>
          <a:prstGeom prst="rect">
            <a:avLst/>
          </a:prstGeom>
        </p:spPr>
      </p:pic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id="{DCD9C063-8567-6FF0-C134-CA18D33ABDD1}"/>
              </a:ext>
            </a:extLst>
          </p:cNvPr>
          <p:cNvSpPr/>
          <p:nvPr/>
        </p:nvSpPr>
        <p:spPr>
          <a:xfrm rot="5400000" flipH="1">
            <a:off x="6045905" y="3159412"/>
            <a:ext cx="417689" cy="539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>
            <a:extLst>
              <a:ext uri="{FF2B5EF4-FFF2-40B4-BE49-F238E27FC236}">
                <a16:creationId xmlns:a16="http://schemas.microsoft.com/office/drawing/2014/main" id="{4821BA5F-695B-DF01-57F8-3DDBD94ECB3D}"/>
              </a:ext>
            </a:extLst>
          </p:cNvPr>
          <p:cNvSpPr/>
          <p:nvPr/>
        </p:nvSpPr>
        <p:spPr>
          <a:xfrm flipH="1">
            <a:off x="4720871" y="5294822"/>
            <a:ext cx="417689" cy="539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496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A06BB-D34E-E1F2-11BD-62912ACC2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GNN: TGN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A1D8C5-DE8B-6208-12D9-57520161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55" y="1259526"/>
            <a:ext cx="5630333" cy="2667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47667F-D351-4361-71E6-FADB80819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55" b="4250"/>
          <a:stretch/>
        </p:blipFill>
        <p:spPr>
          <a:xfrm>
            <a:off x="112889" y="4295774"/>
            <a:ext cx="6410311" cy="3161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DDD7AB-3A88-D74C-F34F-9736FEA6C8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880" b="18183"/>
          <a:stretch/>
        </p:blipFill>
        <p:spPr>
          <a:xfrm>
            <a:off x="2114550" y="4673024"/>
            <a:ext cx="2480028" cy="3429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D48589-22D9-C774-A238-6EEF2924B4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404"/>
          <a:stretch/>
        </p:blipFill>
        <p:spPr>
          <a:xfrm>
            <a:off x="2030589" y="4988979"/>
            <a:ext cx="2690282" cy="3429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940804C-2B59-F4F5-2B1E-C4F404F99A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059"/>
          <a:stretch/>
        </p:blipFill>
        <p:spPr>
          <a:xfrm>
            <a:off x="2228850" y="5392960"/>
            <a:ext cx="2365728" cy="3429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9C532B1-4D75-DFAE-AC51-2A1854538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0850" y="6070376"/>
            <a:ext cx="4533900" cy="495300"/>
          </a:xfrm>
          <a:prstGeom prst="rect">
            <a:avLst/>
          </a:prstGeom>
        </p:spPr>
      </p:pic>
      <p:sp>
        <p:nvSpPr>
          <p:cNvPr id="17" name="Стрелка вправо 16">
            <a:extLst>
              <a:ext uri="{FF2B5EF4-FFF2-40B4-BE49-F238E27FC236}">
                <a16:creationId xmlns:a16="http://schemas.microsoft.com/office/drawing/2014/main" id="{DCD9C063-8567-6FF0-C134-CA18D33ABDD1}"/>
              </a:ext>
            </a:extLst>
          </p:cNvPr>
          <p:cNvSpPr/>
          <p:nvPr/>
        </p:nvSpPr>
        <p:spPr>
          <a:xfrm rot="12578817" flipH="1">
            <a:off x="3425892" y="1244886"/>
            <a:ext cx="441431" cy="539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право 17">
            <a:extLst>
              <a:ext uri="{FF2B5EF4-FFF2-40B4-BE49-F238E27FC236}">
                <a16:creationId xmlns:a16="http://schemas.microsoft.com/office/drawing/2014/main" id="{4821BA5F-695B-DF01-57F8-3DDBD94ECB3D}"/>
              </a:ext>
            </a:extLst>
          </p:cNvPr>
          <p:cNvSpPr/>
          <p:nvPr/>
        </p:nvSpPr>
        <p:spPr>
          <a:xfrm flipH="1">
            <a:off x="6497093" y="5953700"/>
            <a:ext cx="417689" cy="539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0835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B021-5EDB-D8F4-EEB0-32BE4D2B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3" y="185351"/>
            <a:ext cx="10158940" cy="6437871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BB475BFA-FC4F-1C47-9924-A14CCB7A8C33}"/>
              </a:ext>
            </a:extLst>
          </p:cNvPr>
          <p:cNvSpPr/>
          <p:nvPr/>
        </p:nvSpPr>
        <p:spPr>
          <a:xfrm>
            <a:off x="543697" y="815546"/>
            <a:ext cx="580768" cy="64255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25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B021-5EDB-D8F4-EEB0-32BE4D2B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3" y="185351"/>
            <a:ext cx="10158940" cy="6437871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BB475BFA-FC4F-1C47-9924-A14CCB7A8C33}"/>
              </a:ext>
            </a:extLst>
          </p:cNvPr>
          <p:cNvSpPr/>
          <p:nvPr/>
        </p:nvSpPr>
        <p:spPr>
          <a:xfrm>
            <a:off x="474759" y="1470454"/>
            <a:ext cx="580768" cy="64255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72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B021-5EDB-D8F4-EEB0-32BE4D2B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3" y="185351"/>
            <a:ext cx="10158940" cy="6437871"/>
          </a:xfrm>
          <a:prstGeom prst="rect">
            <a:avLst/>
          </a:prstGeom>
        </p:spPr>
      </p:pic>
      <p:sp>
        <p:nvSpPr>
          <p:cNvPr id="2" name="Стрелка вправо 1">
            <a:extLst>
              <a:ext uri="{FF2B5EF4-FFF2-40B4-BE49-F238E27FC236}">
                <a16:creationId xmlns:a16="http://schemas.microsoft.com/office/drawing/2014/main" id="{BB475BFA-FC4F-1C47-9924-A14CCB7A8C33}"/>
              </a:ext>
            </a:extLst>
          </p:cNvPr>
          <p:cNvSpPr/>
          <p:nvPr/>
        </p:nvSpPr>
        <p:spPr>
          <a:xfrm rot="17691307">
            <a:off x="3020251" y="2273643"/>
            <a:ext cx="580768" cy="64255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4E5BC157-3A3D-42D8-6E13-4AAAB80ED92D}"/>
              </a:ext>
            </a:extLst>
          </p:cNvPr>
          <p:cNvSpPr/>
          <p:nvPr/>
        </p:nvSpPr>
        <p:spPr>
          <a:xfrm rot="14602190">
            <a:off x="4936000" y="2573274"/>
            <a:ext cx="580768" cy="64255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11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B021-5EDB-D8F4-EEB0-32BE4D2B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3" y="185351"/>
            <a:ext cx="10158940" cy="6437871"/>
          </a:xfrm>
          <a:prstGeom prst="rect">
            <a:avLst/>
          </a:prstGeom>
        </p:spPr>
      </p:pic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4E5BC157-3A3D-42D8-6E13-4AAAB80ED92D}"/>
              </a:ext>
            </a:extLst>
          </p:cNvPr>
          <p:cNvSpPr/>
          <p:nvPr/>
        </p:nvSpPr>
        <p:spPr>
          <a:xfrm rot="16200000">
            <a:off x="7024293" y="2264356"/>
            <a:ext cx="580768" cy="64255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863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69B021-5EDB-D8F4-EEB0-32BE4D2B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33" y="185351"/>
            <a:ext cx="10158940" cy="6437871"/>
          </a:xfrm>
          <a:prstGeom prst="rect">
            <a:avLst/>
          </a:prstGeom>
        </p:spPr>
      </p:pic>
      <p:sp>
        <p:nvSpPr>
          <p:cNvPr id="3" name="Стрелка вправо 2">
            <a:extLst>
              <a:ext uri="{FF2B5EF4-FFF2-40B4-BE49-F238E27FC236}">
                <a16:creationId xmlns:a16="http://schemas.microsoft.com/office/drawing/2014/main" id="{4E5BC157-3A3D-42D8-6E13-4AAAB80ED92D}"/>
              </a:ext>
            </a:extLst>
          </p:cNvPr>
          <p:cNvSpPr/>
          <p:nvPr/>
        </p:nvSpPr>
        <p:spPr>
          <a:xfrm rot="21274127">
            <a:off x="563580" y="2511490"/>
            <a:ext cx="580768" cy="64255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4205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7461</TotalTime>
  <Words>3084</Words>
  <Application>Microsoft Macintosh PowerPoint</Application>
  <PresentationFormat>Широкоэкранный</PresentationFormat>
  <Paragraphs>325</Paragraphs>
  <Slides>41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1" baseType="lpstr">
      <vt:lpstr>Arial</vt:lpstr>
      <vt:lpstr>Arial</vt:lpstr>
      <vt:lpstr>Calibri</vt:lpstr>
      <vt:lpstr>Calibri Light</vt:lpstr>
      <vt:lpstr>Cambria Math</vt:lpstr>
      <vt:lpstr>CMR12</vt:lpstr>
      <vt:lpstr>CMR17</vt:lpstr>
      <vt:lpstr>Lucida Grande</vt:lpstr>
      <vt:lpstr>NimbusRomNo9L</vt:lpstr>
      <vt:lpstr>Тема Office</vt:lpstr>
      <vt:lpstr>Meta learning and ROLAND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ROLAND: Мотивация 1</vt:lpstr>
      <vt:lpstr>Презентация PowerPoint</vt:lpstr>
      <vt:lpstr>ROLAND: мотивация 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Meta Reinforcement Learning</vt:lpstr>
      <vt:lpstr>Few Shot Learning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ROLAND: Training</vt:lpstr>
      <vt:lpstr>Презентация PowerPoint</vt:lpstr>
      <vt:lpstr>Презентация PowerPoint</vt:lpstr>
      <vt:lpstr>Презентация PowerPoint</vt:lpstr>
      <vt:lpstr>Презентация PowerPoint</vt:lpstr>
      <vt:lpstr>Материалы</vt:lpstr>
      <vt:lpstr>Спасибо за внимание!</vt:lpstr>
      <vt:lpstr>Appendix A</vt:lpstr>
      <vt:lpstr>Dynamic GNN : TGN</vt:lpstr>
      <vt:lpstr>Dynamic GNN: TGN</vt:lpstr>
      <vt:lpstr>Dynamic GNN: TGN</vt:lpstr>
      <vt:lpstr>Dynamic GNN: TGN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 learning and ROLAND</dc:title>
  <dc:creator>Microsoft Office User</dc:creator>
  <cp:lastModifiedBy>Microsoft Office User</cp:lastModifiedBy>
  <cp:revision>323</cp:revision>
  <cp:lastPrinted>2023-07-04T09:36:29Z</cp:lastPrinted>
  <dcterms:created xsi:type="dcterms:W3CDTF">2023-06-23T15:14:53Z</dcterms:created>
  <dcterms:modified xsi:type="dcterms:W3CDTF">2023-07-08T20:28:24Z</dcterms:modified>
</cp:coreProperties>
</file>